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24"/>
  </p:notesMasterIdLst>
  <p:sldIdLst>
    <p:sldId id="305" r:id="rId2"/>
    <p:sldId id="289" r:id="rId3"/>
    <p:sldId id="323" r:id="rId4"/>
    <p:sldId id="324" r:id="rId5"/>
    <p:sldId id="349" r:id="rId6"/>
    <p:sldId id="348" r:id="rId7"/>
    <p:sldId id="347" r:id="rId8"/>
    <p:sldId id="352" r:id="rId9"/>
    <p:sldId id="351" r:id="rId10"/>
    <p:sldId id="354" r:id="rId11"/>
    <p:sldId id="353" r:id="rId12"/>
    <p:sldId id="350" r:id="rId13"/>
    <p:sldId id="345" r:id="rId14"/>
    <p:sldId id="360" r:id="rId15"/>
    <p:sldId id="359" r:id="rId16"/>
    <p:sldId id="358" r:id="rId17"/>
    <p:sldId id="357" r:id="rId18"/>
    <p:sldId id="356" r:id="rId19"/>
    <p:sldId id="361" r:id="rId20"/>
    <p:sldId id="362" r:id="rId21"/>
    <p:sldId id="363" r:id="rId22"/>
    <p:sldId id="294" r:id="rId2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gi İşlem" initials="B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70" autoAdjust="0"/>
  </p:normalViewPr>
  <p:slideViewPr>
    <p:cSldViewPr>
      <p:cViewPr>
        <p:scale>
          <a:sx n="74" d="100"/>
          <a:sy n="74" d="100"/>
        </p:scale>
        <p:origin x="-1266"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smtClean="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9AA9236-C992-4092-83DF-1F4AA1204F3D}" type="datetimeFigureOut">
              <a:rPr lang="tr-TR"/>
              <a:pPr>
                <a:defRPr/>
              </a:pPr>
              <a:t>19.11.2015</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dirty="0" smtClean="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smtClean="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1BB3E35-FF59-4E53-A42D-9EBBA3641F62}" type="slidenum">
              <a:rPr lang="tr-TR"/>
              <a:pPr>
                <a:defRPr/>
              </a:pPr>
              <a:t>‹#›</a:t>
            </a:fld>
            <a:endParaRPr lang="tr-TR" dirty="0"/>
          </a:p>
        </p:txBody>
      </p:sp>
    </p:spTree>
    <p:extLst>
      <p:ext uri="{BB962C8B-B14F-4D97-AF65-F5344CB8AC3E}">
        <p14:creationId xmlns:p14="http://schemas.microsoft.com/office/powerpoint/2010/main" val="38066135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2</a:t>
            </a:fld>
            <a:endParaRPr lang="tr-T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11</a:t>
            </a:fld>
            <a:endParaRPr lang="tr-T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12</a:t>
            </a:fld>
            <a:endParaRPr lang="tr-T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13</a:t>
            </a:fld>
            <a:endParaRPr lang="tr-T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14</a:t>
            </a:fld>
            <a:endParaRPr lang="tr-T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15</a:t>
            </a:fld>
            <a:endParaRPr lang="tr-T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16</a:t>
            </a:fld>
            <a:endParaRPr lang="tr-T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17</a:t>
            </a:fld>
            <a:endParaRPr lang="tr-T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18</a:t>
            </a:fld>
            <a:endParaRPr lang="tr-T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19</a:t>
            </a:fld>
            <a:endParaRPr lang="tr-T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20</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3</a:t>
            </a:fld>
            <a:endParaRPr lang="tr-T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21</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4</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5</a:t>
            </a:fld>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6</a:t>
            </a:fld>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7</a:t>
            </a:fld>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8</a:t>
            </a:fld>
            <a:endParaRPr lang="tr-T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9</a:t>
            </a:fld>
            <a:endParaRPr lang="tr-T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B1BB3E35-FF59-4E53-A42D-9EBBA3641F62}" type="slidenum">
              <a:rPr lang="tr-TR" smtClean="0"/>
              <a:pPr>
                <a:defRPr/>
              </a:pPr>
              <a:t>10</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7918E018-E608-43BA-BE7C-E22914337DAA}" type="datetime1">
              <a:rPr lang="tr-TR" smtClean="0"/>
              <a:pPr>
                <a:defRPr/>
              </a:pPr>
              <a:t>19.11.2015</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B3D73E4-973F-4563-8C26-0FF5353CCC36}" type="slidenum">
              <a:rPr lang="tr-TR" smtClean="0"/>
              <a:pPr>
                <a:defRPr/>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E1557BDC-6CD7-4F78-9FD2-AF4C921A856B}" type="datetime1">
              <a:rPr lang="tr-TR" smtClean="0"/>
              <a:pPr>
                <a:defRPr/>
              </a:pPr>
              <a:t>19.11.2015</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D31EFB3-E95C-48F6-A98D-2153F4535C40}" type="slidenum">
              <a:rPr lang="tr-TR" smtClean="0"/>
              <a:pPr>
                <a:defRP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9824122C-A6DF-480A-B038-9F5918DE1418}" type="datetime1">
              <a:rPr lang="tr-TR" smtClean="0"/>
              <a:pPr>
                <a:defRPr/>
              </a:pPr>
              <a:t>19.11.2015</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F74C3EC-FE1D-4FDB-8C02-4A25442C6B1E}" type="slidenum">
              <a:rPr lang="tr-TR" smtClean="0"/>
              <a:pPr>
                <a:defRPr/>
              </a:pPr>
              <a:t>‹#›</a:t>
            </a:fld>
            <a:endParaRPr lang="tr-T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CABBC558-6A65-412B-A19F-6A4376B068AA}" type="datetime1">
              <a:rPr lang="tr-TR" smtClean="0"/>
              <a:pPr>
                <a:defRPr/>
              </a:pPr>
              <a:t>19.11.2015</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A71744-EA24-414A-B654-9DE88A339997}" type="slidenum">
              <a:rPr lang="tr-TR" smtClean="0"/>
              <a:pPr>
                <a:defRPr/>
              </a:pPr>
              <a:t>‹#›</a:t>
            </a:fld>
            <a:endParaRPr lang="tr-TR" dirty="0"/>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C2773F34-5E65-41B6-9E56-E5B87B986A3C}" type="datetime1">
              <a:rPr lang="tr-TR" smtClean="0"/>
              <a:pPr>
                <a:defRPr/>
              </a:pPr>
              <a:t>19.11.2015</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B7FD9D2-15D7-4DC6-8B9C-0733D26A4050}" type="slidenum">
              <a:rPr lang="tr-TR" smtClean="0"/>
              <a:pPr>
                <a:defRPr/>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pPr>
              <a:defRPr/>
            </a:pPr>
            <a:fld id="{CA3FF280-8A9E-46C4-98A4-E207C21D5A27}" type="datetime1">
              <a:rPr lang="tr-TR" smtClean="0"/>
              <a:pPr>
                <a:defRPr/>
              </a:pPr>
              <a:t>19.11.2015</a:t>
            </a:fld>
            <a:endParaRPr lang="tr-TR" dirty="0"/>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E596759-033F-4F9B-A4E0-3B678CE78091}" type="slidenum">
              <a:rPr lang="tr-TR" smtClean="0"/>
              <a:pPr>
                <a:defRPr/>
              </a:pPr>
              <a:t>‹#›</a:t>
            </a:fld>
            <a:endParaRPr lang="tr-TR" dirty="0"/>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C669486F-E511-41A2-9F02-86C381C150B6}" type="datetime1">
              <a:rPr lang="tr-TR" smtClean="0"/>
              <a:pPr>
                <a:defRPr/>
              </a:pPr>
              <a:t>19.11.2015</a:t>
            </a:fld>
            <a:endParaRPr lang="tr-TR" dirty="0"/>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53A1F237-467E-4E71-A7AE-C63BEFAEF4AA}" type="slidenum">
              <a:rPr lang="tr-TR" smtClean="0"/>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7F446459-E0FB-42E0-98F5-7F3DA9F9CDEE}" type="datetime1">
              <a:rPr lang="tr-TR" smtClean="0"/>
              <a:pPr>
                <a:defRPr/>
              </a:pPr>
              <a:t>19.11.2015</a:t>
            </a:fld>
            <a:endParaRPr lang="tr-TR" dirty="0"/>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6409C225-3903-41E5-BF57-3CF28714AC62}" type="slidenum">
              <a:rPr lang="tr-TR" smtClean="0"/>
              <a:pPr>
                <a:defRPr/>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5AB023B9-5C0E-47E7-AAFE-F6C3F9795024}" type="datetime1">
              <a:rPr lang="tr-TR" smtClean="0"/>
              <a:pPr>
                <a:defRPr/>
              </a:pPr>
              <a:t>19.11.2015</a:t>
            </a:fld>
            <a:endParaRPr lang="tr-TR" dirty="0"/>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D8939E2-D7CD-47C3-8CFE-EC175BB1E20C}" type="slidenum">
              <a:rPr lang="tr-TR" smtClean="0"/>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996102F9-C45F-4448-87CF-D4602831EC2A}" type="datetime1">
              <a:rPr lang="tr-TR" smtClean="0"/>
              <a:pPr>
                <a:defRPr/>
              </a:pPr>
              <a:t>19.11.2015</a:t>
            </a:fld>
            <a:endParaRPr lang="tr-TR" dirty="0"/>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CD76DDC-93C1-4201-AF0E-56F994B7F536}" type="slidenum">
              <a:rPr lang="tr-TR" smtClean="0"/>
              <a:pPr>
                <a:defRPr/>
              </a:pPr>
              <a:t>‹#›</a:t>
            </a:fld>
            <a:endParaRPr lang="tr-T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86D907D0-05EF-4A58-BD42-77AA005B8C22}" type="datetime1">
              <a:rPr lang="tr-TR" smtClean="0"/>
              <a:pPr>
                <a:defRPr/>
              </a:pPr>
              <a:t>19.11.2015</a:t>
            </a:fld>
            <a:endParaRPr lang="tr-TR" dirty="0"/>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7BE1AC33-3CBC-4F06-B510-CB59011E3651}" type="slidenum">
              <a:rPr lang="tr-TR" smtClean="0"/>
              <a:pPr>
                <a:defRPr/>
              </a:pPr>
              <a:t>‹#›</a:t>
            </a:fld>
            <a:endParaRPr lang="tr-T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5B969C94-0D58-4AC2-AF24-90B334AFF64F}" type="datetime1">
              <a:rPr lang="tr-TR" smtClean="0"/>
              <a:pPr>
                <a:defRPr/>
              </a:pPr>
              <a:t>19.11.2015</a:t>
            </a:fld>
            <a:endParaRPr lang="tr-T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C3AC2330-F075-4537-A5F1-13A8A7C76F64}" type="slidenum">
              <a:rPr lang="tr-TR" smtClean="0"/>
              <a:pPr>
                <a:defRPr/>
              </a:pPr>
              <a:t>‹#›</a:t>
            </a:fld>
            <a:endParaRPr lang="tr-T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251400" y="548600"/>
            <a:ext cx="8641200" cy="5616780"/>
          </a:xfrm>
        </p:spPr>
        <p:style>
          <a:lnRef idx="2">
            <a:schemeClr val="dk1"/>
          </a:lnRef>
          <a:fillRef idx="1">
            <a:schemeClr val="lt1"/>
          </a:fillRef>
          <a:effectRef idx="0">
            <a:schemeClr val="dk1"/>
          </a:effectRef>
          <a:fontRef idx="minor">
            <a:schemeClr val="dk1"/>
          </a:fontRef>
        </p:style>
        <p:txBody>
          <a:bodyPr>
            <a:noAutofit/>
          </a:bodyPr>
          <a:lstStyle/>
          <a:p>
            <a:r>
              <a:rPr lang="tr-TR" sz="3200" b="1" dirty="0" smtClean="0">
                <a:solidFill>
                  <a:schemeClr val="tx1"/>
                </a:solidFill>
                <a:latin typeface="Calibri" pitchFamily="34" charset="0"/>
                <a:cs typeface="Times New Roman" pitchFamily="18" charset="0"/>
              </a:rPr>
              <a:t>25-26 </a:t>
            </a:r>
            <a:r>
              <a:rPr lang="tr-TR" sz="3200" b="1" dirty="0">
                <a:solidFill>
                  <a:schemeClr val="tx1"/>
                </a:solidFill>
                <a:latin typeface="Calibri" pitchFamily="34" charset="0"/>
                <a:cs typeface="Times New Roman" pitchFamily="18" charset="0"/>
              </a:rPr>
              <a:t>KASIM </a:t>
            </a:r>
            <a:r>
              <a:rPr lang="tr-TR" sz="3200" b="1" dirty="0" smtClean="0">
                <a:solidFill>
                  <a:schemeClr val="tx1"/>
                </a:solidFill>
                <a:latin typeface="Calibri" pitchFamily="34" charset="0"/>
                <a:cs typeface="Times New Roman" pitchFamily="18" charset="0"/>
              </a:rPr>
              <a:t>2015 TARİHLERİNDE YAPILACAK ORTAK SINAVLAR  BİLGİLENDİRME  VE DEĞERLENDİRME  </a:t>
            </a:r>
            <a:r>
              <a:rPr lang="tr-TR" sz="3200" b="1" dirty="0">
                <a:solidFill>
                  <a:schemeClr val="tx1"/>
                </a:solidFill>
                <a:latin typeface="Calibri" pitchFamily="34" charset="0"/>
                <a:cs typeface="Times New Roman" pitchFamily="18" charset="0"/>
              </a:rPr>
              <a:t>TOPLANTISINA </a:t>
            </a:r>
            <a:r>
              <a:rPr lang="tr-TR" sz="3200" b="1" dirty="0" smtClean="0">
                <a:solidFill>
                  <a:schemeClr val="tx1"/>
                </a:solidFill>
                <a:latin typeface="Calibri" pitchFamily="34" charset="0"/>
                <a:cs typeface="Times New Roman" pitchFamily="18" charset="0"/>
              </a:rPr>
              <a:t/>
            </a:r>
            <a:br>
              <a:rPr lang="tr-TR" sz="3200" b="1" dirty="0" smtClean="0">
                <a:solidFill>
                  <a:schemeClr val="tx1"/>
                </a:solidFill>
                <a:latin typeface="Calibri" pitchFamily="34" charset="0"/>
                <a:cs typeface="Times New Roman" pitchFamily="18" charset="0"/>
              </a:rPr>
            </a:br>
            <a:r>
              <a:rPr lang="tr-TR" sz="3200" b="1" dirty="0" smtClean="0">
                <a:solidFill>
                  <a:schemeClr val="tx1"/>
                </a:solidFill>
                <a:latin typeface="Calibri" pitchFamily="34" charset="0"/>
                <a:cs typeface="Times New Roman" pitchFamily="18" charset="0"/>
              </a:rPr>
              <a:t>HOŞ </a:t>
            </a:r>
            <a:r>
              <a:rPr lang="tr-TR" sz="3200" b="1" dirty="0">
                <a:solidFill>
                  <a:schemeClr val="tx1"/>
                </a:solidFill>
                <a:latin typeface="Calibri" pitchFamily="34" charset="0"/>
                <a:cs typeface="Times New Roman" pitchFamily="18" charset="0"/>
              </a:rPr>
              <a:t>GELDİNİZ</a:t>
            </a:r>
            <a:endParaRPr lang="tr-TR" sz="3200" b="1" dirty="0">
              <a:latin typeface="Calibri" pitchFamily="34" charset="0"/>
            </a:endParaRPr>
          </a:p>
        </p:txBody>
      </p:sp>
      <p:sp>
        <p:nvSpPr>
          <p:cNvPr id="4" name="Slayt Numarası Yer Tutucusu 3"/>
          <p:cNvSpPr>
            <a:spLocks noGrp="1"/>
          </p:cNvSpPr>
          <p:nvPr>
            <p:ph type="sldNum" sz="quarter" idx="12"/>
          </p:nvPr>
        </p:nvSpPr>
        <p:spPr/>
        <p:txBody>
          <a:bodyPr/>
          <a:lstStyle/>
          <a:p>
            <a:pPr>
              <a:defRPr/>
            </a:pPr>
            <a:fld id="{AEA71744-EA24-414A-B654-9DE88A339997}" type="slidenum">
              <a:rPr lang="tr-TR" smtClean="0"/>
              <a:pPr>
                <a:defRPr/>
              </a:pPr>
              <a:t>1</a:t>
            </a:fld>
            <a:endParaRPr lang="tr-TR" dirty="0"/>
          </a:p>
        </p:txBody>
      </p:sp>
    </p:spTree>
    <p:extLst>
      <p:ext uri="{BB962C8B-B14F-4D97-AF65-F5344CB8AC3E}">
        <p14:creationId xmlns:p14="http://schemas.microsoft.com/office/powerpoint/2010/main" val="504985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10</a:t>
            </a:fld>
            <a:endParaRPr lang="tr-TR" dirty="0"/>
          </a:p>
        </p:txBody>
      </p:sp>
      <p:sp>
        <p:nvSpPr>
          <p:cNvPr id="2" name="Metin kutusu 1"/>
          <p:cNvSpPr txBox="1"/>
          <p:nvPr/>
        </p:nvSpPr>
        <p:spPr>
          <a:xfrm>
            <a:off x="257928" y="922724"/>
            <a:ext cx="8634672" cy="52629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tr-TR" sz="2400" dirty="0"/>
              <a:t>5. Salonlara yerleştirmenin zamanında yapılabilmesi için öğrenciler, ilk ders yazılı sınavı için saat 08.30'dan itibaren öğrenci yoklama listelerinde belirtilen salonlara alınacaktır.</a:t>
            </a:r>
          </a:p>
          <a:p>
            <a:pPr algn="just"/>
            <a:r>
              <a:rPr lang="tr-TR" sz="2400" dirty="0"/>
              <a:t>6. Sınav süresince görevliler haricindeki kişilerin sınav salonlarının bulunduğu binalara girmelerine izin verilmeyecektir. </a:t>
            </a:r>
          </a:p>
          <a:p>
            <a:pPr algn="just"/>
            <a:r>
              <a:rPr lang="tr-TR" sz="2400" dirty="0"/>
              <a:t>7. </a:t>
            </a:r>
            <a:r>
              <a:rPr lang="tr-TR" sz="2400" b="1" u="sng" dirty="0"/>
              <a:t>Her dersin sınav evrakı ayrı ayrı poşetlenmiş ve poşetlerin üzerindeki etiketle bunların ait olduğu ders belirtilmiştir. Her sınav için o derse ait sınav güvenlik poşeti süresi içerisinde açılıp kapatılacaktır. Farklı ders yazılı sınavına ait sınav evrakının bulunduğu sınav güvenlik poşetlerinin kendi dersi haricinde açılmamasına dikkat edilecektir</a:t>
            </a:r>
            <a:r>
              <a:rPr lang="tr-TR" sz="2400" b="1" u="sng" dirty="0" smtClean="0"/>
              <a:t>.</a:t>
            </a:r>
          </a:p>
          <a:p>
            <a:pPr algn="just"/>
            <a:r>
              <a:rPr lang="tr-TR" sz="2400" dirty="0"/>
              <a:t>8. Her dersin yazılı sınavı başladıktan sonra, ilk 15 dakika içinde gelen öğrenciler sınava alınacak, bu öğrencilere ek süre verilmeyecektir. </a:t>
            </a:r>
          </a:p>
        </p:txBody>
      </p:sp>
    </p:spTree>
    <p:extLst>
      <p:ext uri="{BB962C8B-B14F-4D97-AF65-F5344CB8AC3E}">
        <p14:creationId xmlns:p14="http://schemas.microsoft.com/office/powerpoint/2010/main" val="776903826"/>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11</a:t>
            </a:fld>
            <a:endParaRPr lang="tr-TR" dirty="0"/>
          </a:p>
        </p:txBody>
      </p:sp>
      <p:sp>
        <p:nvSpPr>
          <p:cNvPr id="2" name="Metin kutusu 1"/>
          <p:cNvSpPr txBox="1"/>
          <p:nvPr/>
        </p:nvSpPr>
        <p:spPr>
          <a:xfrm>
            <a:off x="251400" y="837081"/>
            <a:ext cx="8641200"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tr-TR" sz="2400" dirty="0"/>
              <a:t>9. </a:t>
            </a:r>
            <a:r>
              <a:rPr lang="tr-TR" sz="2400" b="1" u="sng" dirty="0"/>
              <a:t>Okullarda emniyet görevlileri tarafından üst araması yapılmayacak</a:t>
            </a:r>
            <a:r>
              <a:rPr lang="tr-TR" sz="2400" dirty="0"/>
              <a:t>; ancak sınav güvenlik kutularının açılması ve kapatılmasına kadar geçen süre içinde her binada (1) bir kolluk personeli bulunacaktır.</a:t>
            </a:r>
          </a:p>
          <a:p>
            <a:pPr algn="just"/>
            <a:r>
              <a:rPr lang="tr-TR" sz="2400" dirty="0"/>
              <a:t>10. Sınav öncesi ve sınav esnasında </a:t>
            </a:r>
            <a:r>
              <a:rPr lang="tr-TR" sz="2400" b="1" dirty="0"/>
              <a:t>salon görevlilerine</a:t>
            </a:r>
            <a:r>
              <a:rPr lang="tr-TR" sz="2400" dirty="0"/>
              <a:t>, sınava giren öğrencilerin </a:t>
            </a:r>
            <a:r>
              <a:rPr lang="tr-TR" sz="2400" b="1" u="sng" dirty="0"/>
              <a:t>kitapçık türlerini cevap kâğıdına doğru kodladıklarını kontrol etmeleri ve kitapçık türlerini öğrenci yoklama listesine doğru ve eksiksiz olarak kodlamaları hususu bildirilecektir.</a:t>
            </a:r>
          </a:p>
          <a:p>
            <a:pPr algn="just"/>
            <a:r>
              <a:rPr lang="tr-TR" sz="2400" dirty="0"/>
              <a:t>11. Mazeretlerini sınavlardan önce bildiren ve sınav günü mazeretli/mazeretsiz olarak </a:t>
            </a:r>
            <a:r>
              <a:rPr lang="tr-TR" sz="2400" b="1" u="sng" dirty="0"/>
              <a:t>ortak sınavlara girmeyen ve yedek salonda sınavlara giren öğrencilerin bilgileri, sınavların yapıldığı gün her bir ders yazılı sınavından sonra veya son ders yazılı sınavının ardından e-Okul sistemine işlenecektir</a:t>
            </a:r>
            <a:r>
              <a:rPr lang="tr-TR" sz="2400" dirty="0"/>
              <a:t>. </a:t>
            </a:r>
          </a:p>
          <a:p>
            <a:pPr algn="just"/>
            <a:endParaRPr lang="tr-TR" sz="2400" dirty="0"/>
          </a:p>
        </p:txBody>
      </p:sp>
    </p:spTree>
    <p:extLst>
      <p:ext uri="{BB962C8B-B14F-4D97-AF65-F5344CB8AC3E}">
        <p14:creationId xmlns:p14="http://schemas.microsoft.com/office/powerpoint/2010/main" val="1700356611"/>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12</a:t>
            </a:fld>
            <a:endParaRPr lang="tr-TR" dirty="0"/>
          </a:p>
        </p:txBody>
      </p:sp>
      <p:sp>
        <p:nvSpPr>
          <p:cNvPr id="2" name="Metin kutusu 1"/>
          <p:cNvSpPr txBox="1"/>
          <p:nvPr/>
        </p:nvSpPr>
        <p:spPr>
          <a:xfrm>
            <a:off x="251400" y="783780"/>
            <a:ext cx="8641200" cy="58169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tr-TR" sz="2800" b="1" dirty="0"/>
              <a:t>Ayrıca, mazeret sınavına katılması uygun görülen öğrencilerin bilgileri de e-Okul sistemine 5 (beş) takvim günü içerisinde girilecektir</a:t>
            </a:r>
            <a:r>
              <a:rPr lang="tr-TR" sz="2800" b="1" dirty="0" smtClean="0"/>
              <a:t>.</a:t>
            </a:r>
          </a:p>
          <a:p>
            <a:pPr algn="just"/>
            <a:r>
              <a:rPr lang="tr-TR" sz="2400" dirty="0" smtClean="0"/>
              <a:t> </a:t>
            </a:r>
            <a:endParaRPr lang="tr-TR" sz="2400" dirty="0"/>
          </a:p>
          <a:p>
            <a:pPr algn="just"/>
            <a:r>
              <a:rPr lang="tr-TR" sz="2400" dirty="0"/>
              <a:t>12. </a:t>
            </a:r>
            <a:r>
              <a:rPr lang="tr-TR" sz="2400" b="1" u="sng" dirty="0">
                <a:solidFill>
                  <a:srgbClr val="FF0000"/>
                </a:solidFill>
              </a:rPr>
              <a:t>Yedek salonda sınava alınan öğrencilerin cevap kâğıtlarında öğrenci bilgileri kodlanmadan boş olarak gönderileceği için bu bilgilerin öğrenci tarafından tam ve eksiksiz olarak kodlanmasına dikkat edilecektir</a:t>
            </a:r>
            <a:r>
              <a:rPr lang="tr-TR" sz="2400" b="1" u="sng" dirty="0" smtClean="0">
                <a:solidFill>
                  <a:srgbClr val="FF0000"/>
                </a:solidFill>
              </a:rPr>
              <a:t>.</a:t>
            </a:r>
          </a:p>
          <a:p>
            <a:pPr algn="just"/>
            <a:endParaRPr lang="tr-TR" sz="2400" dirty="0"/>
          </a:p>
          <a:p>
            <a:pPr algn="just"/>
            <a:r>
              <a:rPr lang="tr-TR" sz="2400" dirty="0"/>
              <a:t>13. </a:t>
            </a:r>
            <a:r>
              <a:rPr lang="tr-TR" sz="2400" b="1" i="1" dirty="0"/>
              <a:t>Sınavda kullanılan soru kitapçıkları Bakanlığa geri gönderilmeyecektir</a:t>
            </a:r>
            <a:r>
              <a:rPr lang="tr-TR" sz="2400" dirty="0"/>
              <a:t>. Sınavın ikinci gün oturumu tamamlandıktan sonraki gün, isteyen öğrencilere soru kitapçıkları verilecektir. Alınmayan soru kitapçıkları millî eğitim müdürlükleri tarafından değerlendirilecektir.</a:t>
            </a:r>
          </a:p>
          <a:p>
            <a:pPr algn="just"/>
            <a:endParaRPr lang="tr-TR" sz="2400" dirty="0"/>
          </a:p>
        </p:txBody>
      </p:sp>
    </p:spTree>
    <p:extLst>
      <p:ext uri="{BB962C8B-B14F-4D97-AF65-F5344CB8AC3E}">
        <p14:creationId xmlns:p14="http://schemas.microsoft.com/office/powerpoint/2010/main" val="3254049231"/>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13</a:t>
            </a:fld>
            <a:endParaRPr lang="tr-TR" dirty="0"/>
          </a:p>
        </p:txBody>
      </p:sp>
      <p:sp>
        <p:nvSpPr>
          <p:cNvPr id="2" name="Metin kutusu 1"/>
          <p:cNvSpPr txBox="1"/>
          <p:nvPr/>
        </p:nvSpPr>
        <p:spPr>
          <a:xfrm>
            <a:off x="251400" y="837081"/>
            <a:ext cx="8641200" cy="53860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3200" b="1" dirty="0"/>
              <a:t>C-Salon görevlileri tarafından</a:t>
            </a:r>
            <a:r>
              <a:rPr lang="tr-TR" sz="3200" b="1" dirty="0" smtClean="0"/>
              <a:t>:</a:t>
            </a:r>
          </a:p>
          <a:p>
            <a:endParaRPr lang="tr-TR" sz="2400" dirty="0"/>
          </a:p>
          <a:p>
            <a:pPr algn="just"/>
            <a:r>
              <a:rPr lang="tr-TR" sz="2400" dirty="0"/>
              <a:t>1. Öğrenciler, yanlarında sözlük, hesap cetveli, hesap makinesi, çağrı cihazı, cep telefonu, telsiz, radyo gibi iletişim araçları ile bilgisayar özelliği taşıyan her türlü cihazlarla sınava alınmayacaktır.</a:t>
            </a:r>
          </a:p>
          <a:p>
            <a:pPr algn="just"/>
            <a:r>
              <a:rPr lang="tr-TR" sz="2400" dirty="0"/>
              <a:t>2. Her dersin yazılı sınavı başladıktan sonra ilk 15 dakika içinde gelen öğrenciler sınava alınacak ve bu öğrencilere ek süre verilmeyecektir</a:t>
            </a:r>
            <a:r>
              <a:rPr lang="tr-TR" sz="2400" dirty="0" smtClean="0"/>
              <a:t>.</a:t>
            </a:r>
          </a:p>
          <a:p>
            <a:pPr algn="just"/>
            <a:r>
              <a:rPr lang="tr-TR" sz="2400" dirty="0"/>
              <a:t>3.Öğrenciler, ders yazılı sınavı başladıktan sonra ilk 20 dakika sınav salonundan çıkmayacak (sağlık durumu nedeni hariç), bu süre tamamlandıktan sonra talep eden öğrencinin sınav salonundan çıkmasına izin verilecektir. </a:t>
            </a:r>
          </a:p>
          <a:p>
            <a:endParaRPr lang="tr-TR" sz="2400" dirty="0"/>
          </a:p>
        </p:txBody>
      </p:sp>
    </p:spTree>
    <p:extLst>
      <p:ext uri="{BB962C8B-B14F-4D97-AF65-F5344CB8AC3E}">
        <p14:creationId xmlns:p14="http://schemas.microsoft.com/office/powerpoint/2010/main" val="3170678825"/>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14</a:t>
            </a:fld>
            <a:endParaRPr lang="tr-TR" dirty="0"/>
          </a:p>
        </p:txBody>
      </p:sp>
      <p:sp>
        <p:nvSpPr>
          <p:cNvPr id="2" name="Metin kutusu 1"/>
          <p:cNvSpPr txBox="1"/>
          <p:nvPr/>
        </p:nvSpPr>
        <p:spPr>
          <a:xfrm>
            <a:off x="251400" y="692620"/>
            <a:ext cx="8641200" cy="54014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tr-TR" sz="2300" dirty="0"/>
              <a:t>4.Her dersin yazılı sınavının ilk 15 dakikası tamamlandıktan sonra girmeyen öğrencilerin öğrenci yoklama listesi ve cevap kâğıdındaki “</a:t>
            </a:r>
            <a:r>
              <a:rPr lang="tr-TR" sz="2300" b="1" u="sng" dirty="0"/>
              <a:t>SINAVA GİRMEDİ</a:t>
            </a:r>
            <a:r>
              <a:rPr lang="tr-TR" sz="2300" dirty="0"/>
              <a:t>” bölümü </a:t>
            </a:r>
            <a:r>
              <a:rPr lang="tr-TR" sz="2300" b="1" i="1" u="sng" dirty="0">
                <a:solidFill>
                  <a:srgbClr val="FF0000"/>
                </a:solidFill>
              </a:rPr>
              <a:t>kurşun kalemle</a:t>
            </a:r>
            <a:r>
              <a:rPr lang="tr-TR" sz="2300" i="1" dirty="0">
                <a:solidFill>
                  <a:srgbClr val="FF0000"/>
                </a:solidFill>
              </a:rPr>
              <a:t> </a:t>
            </a:r>
            <a:r>
              <a:rPr lang="tr-TR" sz="2300" dirty="0"/>
              <a:t>kodlanacaktır.</a:t>
            </a:r>
          </a:p>
          <a:p>
            <a:pPr algn="just"/>
            <a:r>
              <a:rPr lang="tr-TR" sz="2300" dirty="0"/>
              <a:t>5.Kopya çekmeye teşebbüs eden öğrenci uyarılacak, kopya çektiği belirlenen öğrencinin cevap kâğıdı alınarak dışarı çıkarılacak ve öğrenci yoklama listesinde bulunan “tutanak” bölümüne durum işlenecektir. Bu öğrencinin ilk 20 dakika süresince sınav binasından ayrılmasına izin verilmeyecektir.  </a:t>
            </a:r>
            <a:endParaRPr lang="tr-TR" sz="2300" dirty="0" smtClean="0"/>
          </a:p>
          <a:p>
            <a:pPr algn="just"/>
            <a:r>
              <a:rPr lang="tr-TR" sz="2300" dirty="0"/>
              <a:t>6.Sınav esnasında öğrencilerin cevap kâğıtlarını diğer öğrencilerin göremeyeceği şekilde önlerinde bulundurmaları sağlanacak ve öğrenci yoklama listesi içindeki “</a:t>
            </a:r>
            <a:r>
              <a:rPr lang="tr-TR" sz="2300" b="1" dirty="0"/>
              <a:t>salon oturma düzeni” alanı doğru ve eksiksiz doldurulacaktır.</a:t>
            </a:r>
          </a:p>
          <a:p>
            <a:pPr algn="just"/>
            <a:r>
              <a:rPr lang="tr-TR" sz="2300" dirty="0"/>
              <a:t>7. </a:t>
            </a:r>
            <a:r>
              <a:rPr lang="tr-TR" sz="2300" b="1" u="sng" dirty="0"/>
              <a:t>Cevap kâğıdında öğrencinin imzasının olup olmadığı ve kitapçık türünün doğru kodlanıp kodlanmadığı kontrol edilecek ve kodlamayan öğrenci uyarılacaktır</a:t>
            </a:r>
            <a:r>
              <a:rPr lang="tr-TR" sz="2300" dirty="0"/>
              <a:t>. </a:t>
            </a:r>
          </a:p>
        </p:txBody>
      </p:sp>
    </p:spTree>
    <p:extLst>
      <p:ext uri="{BB962C8B-B14F-4D97-AF65-F5344CB8AC3E}">
        <p14:creationId xmlns:p14="http://schemas.microsoft.com/office/powerpoint/2010/main" val="2435531259"/>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15</a:t>
            </a:fld>
            <a:endParaRPr lang="tr-TR" dirty="0"/>
          </a:p>
        </p:txBody>
      </p:sp>
      <p:sp>
        <p:nvSpPr>
          <p:cNvPr id="2" name="Metin kutusu 1"/>
          <p:cNvSpPr txBox="1"/>
          <p:nvPr/>
        </p:nvSpPr>
        <p:spPr>
          <a:xfrm>
            <a:off x="251400" y="783780"/>
            <a:ext cx="8641200" cy="51398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tr-TR" sz="2400" dirty="0"/>
              <a:t>8. Sınavda özel hizmet alması gereken öğrenciler hariç ders yazılı sınavı tamamlanana kadar sınıfta en az iki öğrencinin kalması gerektiğinden, her ders yazılı sınavının tamamlanmasına 5 dakika kala hiçbir öğrenci çıkarılmayacaktır. </a:t>
            </a:r>
          </a:p>
          <a:p>
            <a:pPr algn="just"/>
            <a:r>
              <a:rPr lang="tr-TR" sz="2400" dirty="0"/>
              <a:t>9. </a:t>
            </a:r>
            <a:r>
              <a:rPr lang="tr-TR" sz="2400" b="1" u="sng" dirty="0"/>
              <a:t>Öğrenciye ait cevap kâğıdındaki, salon başkanı ve gözetmenin kontrol ettiğine dair bölüm, salon başkanı ve gözetmen tarafından </a:t>
            </a:r>
            <a:r>
              <a:rPr lang="tr-TR" sz="3200" b="1" i="1" u="sng" dirty="0">
                <a:solidFill>
                  <a:srgbClr val="FF0000"/>
                </a:solidFill>
              </a:rPr>
              <a:t>silinmez kalem </a:t>
            </a:r>
            <a:r>
              <a:rPr lang="tr-TR" sz="2400" b="1" u="sng" dirty="0"/>
              <a:t>ile imzalanacaktır</a:t>
            </a:r>
            <a:r>
              <a:rPr lang="tr-TR" sz="2400" dirty="0"/>
              <a:t>.</a:t>
            </a:r>
          </a:p>
          <a:p>
            <a:pPr algn="just"/>
            <a:r>
              <a:rPr lang="tr-TR" sz="2400" dirty="0"/>
              <a:t>10. Sınav süresi bitiminde sınav durdurulacak, cevap kâğıtları öğrencilerden alınıp öğrenci yoklama listesi ile karşılaştırılacak ve eksik olup olmadığı ya da zarar görüp görmediği kontrol edilecektir. Sınav evrakını teslim eden öğrenciye, </a:t>
            </a:r>
            <a:r>
              <a:rPr lang="tr-TR" sz="2400" b="1" i="1" u="sng" dirty="0"/>
              <a:t>öğrenci yoklama listesi </a:t>
            </a:r>
            <a:r>
              <a:rPr lang="tr-TR" sz="3200" b="1" i="1" u="sng" dirty="0">
                <a:solidFill>
                  <a:srgbClr val="FF0000"/>
                </a:solidFill>
              </a:rPr>
              <a:t>silinmez kalem </a:t>
            </a:r>
            <a:r>
              <a:rPr lang="tr-TR" sz="2400" b="1" i="1" u="sng" dirty="0"/>
              <a:t>il</a:t>
            </a:r>
            <a:r>
              <a:rPr lang="tr-TR" sz="2400" dirty="0"/>
              <a:t>e imzalattırılacaktır.</a:t>
            </a:r>
          </a:p>
          <a:p>
            <a:pPr algn="just"/>
            <a:endParaRPr lang="tr-TR" sz="2400" dirty="0"/>
          </a:p>
        </p:txBody>
      </p:sp>
    </p:spTree>
    <p:extLst>
      <p:ext uri="{BB962C8B-B14F-4D97-AF65-F5344CB8AC3E}">
        <p14:creationId xmlns:p14="http://schemas.microsoft.com/office/powerpoint/2010/main" val="313821735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16</a:t>
            </a:fld>
            <a:endParaRPr lang="tr-TR" dirty="0"/>
          </a:p>
        </p:txBody>
      </p:sp>
      <p:sp>
        <p:nvSpPr>
          <p:cNvPr id="2" name="Metin kutusu 1"/>
          <p:cNvSpPr txBox="1"/>
          <p:nvPr/>
        </p:nvSpPr>
        <p:spPr>
          <a:xfrm>
            <a:off x="274688" y="893119"/>
            <a:ext cx="8617912"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tr-TR" sz="2400" dirty="0"/>
              <a:t>11. </a:t>
            </a:r>
            <a:r>
              <a:rPr lang="tr-TR" sz="2400" b="1" i="1" u="sng" dirty="0">
                <a:solidFill>
                  <a:srgbClr val="FF0000"/>
                </a:solidFill>
              </a:rPr>
              <a:t>Yedek sınav evrakı ile sınava alınan öğrencilerin cevap kâğıtlarında öğrenci bilgileri yer almayacağından, öğrenciler bilgilerini cevap kâğıdına doğru ve eksiksiz kodlayacaklar ve bu husus salon görevlileri tarafından kontrol edilecektir</a:t>
            </a:r>
            <a:r>
              <a:rPr lang="tr-TR" sz="2400" dirty="0"/>
              <a:t>. </a:t>
            </a:r>
          </a:p>
          <a:p>
            <a:pPr algn="just"/>
            <a:r>
              <a:rPr lang="tr-TR" sz="2400" dirty="0"/>
              <a:t>12. </a:t>
            </a:r>
            <a:r>
              <a:rPr lang="tr-TR" sz="2400" b="1" u="sng" dirty="0"/>
              <a:t>Cevap kâğıtları, öğrenci yoklama listesi, düzenlenen tutanaklar ve benzeri sınav evrakı sınav güvenlik poşetine konulup</a:t>
            </a:r>
            <a:r>
              <a:rPr lang="tr-TR" sz="2400" dirty="0"/>
              <a:t>, ağzı kapatılarak bina sınav komisyonuna imza karşılığında teslim edilecektir. </a:t>
            </a:r>
          </a:p>
          <a:p>
            <a:pPr algn="just"/>
            <a:r>
              <a:rPr lang="tr-TR" sz="2400" dirty="0"/>
              <a:t>13. </a:t>
            </a:r>
            <a:r>
              <a:rPr lang="tr-TR" sz="2400" b="1" u="sng" dirty="0" smtClean="0">
                <a:solidFill>
                  <a:srgbClr val="FF0000"/>
                </a:solidFill>
              </a:rPr>
              <a:t>Görevliler</a:t>
            </a:r>
            <a:r>
              <a:rPr lang="tr-TR" sz="2400" dirty="0" smtClean="0"/>
              <a:t>; Salonda </a:t>
            </a:r>
            <a:r>
              <a:rPr lang="tr-TR" sz="2400" dirty="0"/>
              <a:t>gazete, kitap vb. okunmayacak; öğrencilerin dikkatini dağıtacak şekilde ve gerekmedikçe konuşulmayacaktır. Sınav süresince sınav salonu terk edilmeyecek, gürültü çıkaracak nitelikte topuklu ayakkabı giyilmeyecek ve </a:t>
            </a:r>
            <a:r>
              <a:rPr lang="tr-TR" sz="2400" b="1" i="1" u="sng" dirty="0"/>
              <a:t>cep telefonu gibi cihazlarla sınav salonuna gelinmeyecektir</a:t>
            </a:r>
            <a:r>
              <a:rPr lang="tr-TR" sz="2400" dirty="0" smtClean="0"/>
              <a:t>.</a:t>
            </a:r>
            <a:endParaRPr lang="tr-TR" sz="2400" dirty="0"/>
          </a:p>
        </p:txBody>
      </p:sp>
    </p:spTree>
    <p:extLst>
      <p:ext uri="{BB962C8B-B14F-4D97-AF65-F5344CB8AC3E}">
        <p14:creationId xmlns:p14="http://schemas.microsoft.com/office/powerpoint/2010/main" val="2434590432"/>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17</a:t>
            </a:fld>
            <a:endParaRPr lang="tr-TR" dirty="0"/>
          </a:p>
        </p:txBody>
      </p:sp>
      <p:sp>
        <p:nvSpPr>
          <p:cNvPr id="2" name="Metin kutusu 1"/>
          <p:cNvSpPr txBox="1"/>
          <p:nvPr/>
        </p:nvSpPr>
        <p:spPr>
          <a:xfrm>
            <a:off x="251400" y="692620"/>
            <a:ext cx="8641200" cy="58785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tr-TR" sz="2400" dirty="0"/>
              <a:t>D- </a:t>
            </a:r>
            <a:r>
              <a:rPr lang="tr-TR" sz="2800" b="1" dirty="0"/>
              <a:t>Sınavda tedbir alınması gereken öğrencilerle ilgili dikkat edilecek hususlar</a:t>
            </a:r>
            <a:r>
              <a:rPr lang="tr-TR" sz="2800" b="1" dirty="0" smtClean="0"/>
              <a:t>:</a:t>
            </a:r>
          </a:p>
          <a:p>
            <a:pPr algn="just"/>
            <a:endParaRPr lang="tr-TR" sz="800" dirty="0"/>
          </a:p>
          <a:p>
            <a:pPr algn="just"/>
            <a:r>
              <a:rPr lang="tr-TR" sz="2400" dirty="0"/>
              <a:t>1. Sınavda özel hizmet alması gerekebilecek öğrencilere verilecek destek ve hizmetler için </a:t>
            </a:r>
            <a:r>
              <a:rPr lang="tr-TR" sz="2400" b="1" dirty="0" smtClean="0"/>
              <a:t>Ortak </a:t>
            </a:r>
            <a:r>
              <a:rPr lang="tr-TR" sz="2400" b="1" dirty="0"/>
              <a:t>Sınavlar e-Kılavuzunun 7. maddesinde yer alan talimatlara uygun hareket edilecektir.</a:t>
            </a:r>
          </a:p>
          <a:p>
            <a:pPr algn="just"/>
            <a:r>
              <a:rPr lang="tr-TR" sz="2400" dirty="0"/>
              <a:t>2. Sınavlarda engelli öğrencilerin sorun yaşamamaları için, il/ilçelerde millî eğitim müdürlükleri ve rehberlik araştırma merkezleri müdürlüklerince (RAM) her türlü tedbir alınacaktır</a:t>
            </a:r>
            <a:r>
              <a:rPr lang="tr-TR" sz="2400" dirty="0" smtClean="0"/>
              <a:t>.</a:t>
            </a:r>
          </a:p>
          <a:p>
            <a:pPr algn="just"/>
            <a:r>
              <a:rPr lang="tr-TR" sz="2400" dirty="0"/>
              <a:t>3. </a:t>
            </a:r>
            <a:r>
              <a:rPr lang="tr-TR" sz="2400" b="1" u="sng" dirty="0"/>
              <a:t>Sınavlarda engelli öğrencilere okuyucu ve kodlayıcı hizmeti verecek öğretmenlerin, yabancı dili ve matematik dili okumayı bilenler arasından ve öğrencinin engeli göz önünde bulundurularak seçilmesine dikkat edilecektir.</a:t>
            </a:r>
          </a:p>
          <a:p>
            <a:pPr algn="just"/>
            <a:r>
              <a:rPr lang="tr-TR" sz="2400" dirty="0"/>
              <a:t>4. Öğrencilerin engelleri sebebiyle sürekli kullandıkları araç-gereç, cihaz ve ilaç varsa kendilerinin getirmeleri kaydıyla sınavda kullanmalarına izin verilecektir</a:t>
            </a:r>
            <a:r>
              <a:rPr lang="tr-TR" sz="2400" dirty="0" smtClean="0"/>
              <a:t>.</a:t>
            </a:r>
            <a:endParaRPr lang="tr-TR" dirty="0"/>
          </a:p>
        </p:txBody>
      </p:sp>
    </p:spTree>
    <p:extLst>
      <p:ext uri="{BB962C8B-B14F-4D97-AF65-F5344CB8AC3E}">
        <p14:creationId xmlns:p14="http://schemas.microsoft.com/office/powerpoint/2010/main" val="981372575"/>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18</a:t>
            </a:fld>
            <a:endParaRPr lang="tr-TR" dirty="0"/>
          </a:p>
        </p:txBody>
      </p:sp>
      <p:sp>
        <p:nvSpPr>
          <p:cNvPr id="2" name="Metin kutusu 1"/>
          <p:cNvSpPr txBox="1"/>
          <p:nvPr/>
        </p:nvSpPr>
        <p:spPr>
          <a:xfrm>
            <a:off x="276442" y="1155558"/>
            <a:ext cx="8616158" cy="34163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tr-TR" sz="2400" dirty="0"/>
              <a:t>5</a:t>
            </a:r>
            <a:r>
              <a:rPr lang="tr-TR" sz="2400" b="1" u="sng" dirty="0"/>
              <a:t>. </a:t>
            </a:r>
            <a:r>
              <a:rPr lang="tr-TR" sz="2400" b="1" i="1" u="sng" dirty="0"/>
              <a:t>İşitme engelliler okullarında öğrencilerin sınavda herhangi bir olumsuzluk yaşamamaları için </a:t>
            </a:r>
            <a:r>
              <a:rPr lang="tr-TR" sz="2400" b="1" i="1" u="sng" dirty="0">
                <a:solidFill>
                  <a:srgbClr val="FF0000"/>
                </a:solidFill>
              </a:rPr>
              <a:t>işaret dili bilen öğretmenler </a:t>
            </a:r>
            <a:r>
              <a:rPr lang="tr-TR" sz="2400" b="1" i="1" u="sng" dirty="0"/>
              <a:t>görevlendirilecektir</a:t>
            </a:r>
            <a:r>
              <a:rPr lang="tr-TR" sz="2400" dirty="0"/>
              <a:t>. Ancak bu öğretmenlerin yazılı sınavı yapılacak ders branşından olmamalarına dikkat edilecektir. </a:t>
            </a:r>
          </a:p>
          <a:p>
            <a:pPr algn="just"/>
            <a:r>
              <a:rPr lang="tr-TR" sz="2400" dirty="0"/>
              <a:t>Öğrencilerimizi ve ailelerini yakından ilgilendiren bu sınavların herhangi bir aksaklığa meydan verilmeden tamamlanması için 2015-2016 Ortak Sınavlar e-Kılavuzu doğrultusunda iş ve işlemlerin yapılması </a:t>
            </a:r>
            <a:r>
              <a:rPr lang="tr-TR" sz="2400" dirty="0" smtClean="0"/>
              <a:t>önem arz etmektedir.</a:t>
            </a:r>
            <a:endParaRPr lang="tr-TR" sz="2400" dirty="0"/>
          </a:p>
          <a:p>
            <a:endParaRPr lang="tr-TR" sz="2400" dirty="0"/>
          </a:p>
        </p:txBody>
      </p:sp>
    </p:spTree>
    <p:extLst>
      <p:ext uri="{BB962C8B-B14F-4D97-AF65-F5344CB8AC3E}">
        <p14:creationId xmlns:p14="http://schemas.microsoft.com/office/powerpoint/2010/main" val="3711684304"/>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19</a:t>
            </a:fld>
            <a:endParaRPr lang="tr-TR" dirty="0"/>
          </a:p>
        </p:txBody>
      </p:sp>
      <p:sp>
        <p:nvSpPr>
          <p:cNvPr id="2" name="Metin kutusu 1"/>
          <p:cNvSpPr txBox="1"/>
          <p:nvPr/>
        </p:nvSpPr>
        <p:spPr>
          <a:xfrm>
            <a:off x="276442" y="1155558"/>
            <a:ext cx="861615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sz="2400" dirty="0"/>
          </a:p>
        </p:txBody>
      </p:sp>
      <p:sp>
        <p:nvSpPr>
          <p:cNvPr id="5" name="Metin kutusu 4"/>
          <p:cNvSpPr txBox="1"/>
          <p:nvPr/>
        </p:nvSpPr>
        <p:spPr>
          <a:xfrm>
            <a:off x="251400" y="1844780"/>
            <a:ext cx="8606815"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lvl="0" indent="-285750">
              <a:buFont typeface="Wingdings" pitchFamily="2" charset="2"/>
              <a:buChar char="Ø"/>
            </a:pPr>
            <a:r>
              <a:rPr lang="tr-TR" sz="2400" dirty="0" smtClean="0">
                <a:latin typeface="Calibri" pitchFamily="34" charset="0"/>
              </a:rPr>
              <a:t>Okullarda Bulunan Otomatik Ziller, Sınav Esnasında Dikkat Dağınıklığına Sebep Olacağından Sınav Süresince  Kapatılacaktır. </a:t>
            </a:r>
          </a:p>
          <a:p>
            <a:pPr marL="285750" lvl="0" indent="-285750">
              <a:buFont typeface="Wingdings" pitchFamily="2" charset="2"/>
              <a:buChar char="Ø"/>
            </a:pPr>
            <a:r>
              <a:rPr lang="tr-TR" sz="2400" dirty="0" smtClean="0">
                <a:latin typeface="Calibri" pitchFamily="34" charset="0"/>
              </a:rPr>
              <a:t>Sınav Yapılan Okula Zil Sesi Duyulacak Mesafede Eğitim Veren Okulların Zilleri de Kapatılacaktır.</a:t>
            </a:r>
          </a:p>
          <a:p>
            <a:pPr marL="285750" lvl="0" indent="-285750">
              <a:buFont typeface="Wingdings" pitchFamily="2" charset="2"/>
              <a:buChar char="Ø"/>
            </a:pPr>
            <a:r>
              <a:rPr lang="tr-TR" sz="2400" dirty="0" smtClean="0">
                <a:latin typeface="Calibri" pitchFamily="34" charset="0"/>
              </a:rPr>
              <a:t>Okul Önlerinde Klakson Çalınmaması Vb. durumlar İçin;</a:t>
            </a:r>
          </a:p>
          <a:p>
            <a:pPr lvl="0"/>
            <a:r>
              <a:rPr lang="tr-TR" sz="2400" dirty="0">
                <a:latin typeface="Calibri" pitchFamily="34" charset="0"/>
              </a:rPr>
              <a:t> </a:t>
            </a:r>
            <a:r>
              <a:rPr lang="tr-TR" sz="2400" dirty="0" smtClean="0">
                <a:latin typeface="Calibri" pitchFamily="34" charset="0"/>
              </a:rPr>
              <a:t>    Gerekli Tüm Tedbirler Alınacaktır.</a:t>
            </a:r>
            <a:endParaRPr lang="tr-TR" dirty="0" smtClean="0"/>
          </a:p>
          <a:p>
            <a:endParaRPr lang="tr-TR" dirty="0"/>
          </a:p>
        </p:txBody>
      </p:sp>
      <p:sp>
        <p:nvSpPr>
          <p:cNvPr id="6" name="Metin kutusu 5"/>
          <p:cNvSpPr txBox="1"/>
          <p:nvPr/>
        </p:nvSpPr>
        <p:spPr>
          <a:xfrm>
            <a:off x="251400" y="764630"/>
            <a:ext cx="8606815"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800" b="1" dirty="0" smtClean="0"/>
              <a:t>ÖĞRENCİLERİN RAHATSIZ EDİLMEMESİ İÇİN </a:t>
            </a:r>
          </a:p>
          <a:p>
            <a:pPr algn="ctr"/>
            <a:r>
              <a:rPr lang="tr-TR" sz="2800" b="1" dirty="0" smtClean="0"/>
              <a:t>ALINACAK ÖNLEMLER</a:t>
            </a:r>
            <a:endParaRPr lang="tr-TR" sz="2800" b="1" dirty="0"/>
          </a:p>
        </p:txBody>
      </p:sp>
    </p:spTree>
    <p:extLst>
      <p:ext uri="{BB962C8B-B14F-4D97-AF65-F5344CB8AC3E}">
        <p14:creationId xmlns:p14="http://schemas.microsoft.com/office/powerpoint/2010/main" val="224897589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175372" y="285729"/>
            <a:ext cx="8929718" cy="13080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endParaRPr lang="tr-TR" sz="800" b="1" u="sng" dirty="0" smtClean="0"/>
          </a:p>
          <a:p>
            <a:pPr lvl="0" algn="ctr"/>
            <a:r>
              <a:rPr lang="tr-TR" sz="3200" b="1" u="sng" dirty="0" smtClean="0"/>
              <a:t>ORTAK SINAV UYGULAMA BİLGİLERİ</a:t>
            </a:r>
          </a:p>
          <a:p>
            <a:pPr algn="ctr"/>
            <a:r>
              <a:rPr lang="tr-TR" sz="2800" b="1" u="sng" dirty="0" smtClean="0"/>
              <a:t>(</a:t>
            </a:r>
            <a:r>
              <a:rPr lang="tr-TR" sz="2800" b="1" dirty="0" smtClean="0">
                <a:latin typeface="Calibri" pitchFamily="34" charset="0"/>
                <a:cs typeface="Calibri" pitchFamily="34" charset="0"/>
              </a:rPr>
              <a:t>2015-2016 Ortak Sınavlar 1. Dönem Genelgesi</a:t>
            </a:r>
            <a:r>
              <a:rPr lang="tr-TR" sz="2800" dirty="0" smtClean="0"/>
              <a:t>)</a:t>
            </a:r>
            <a:endParaRPr lang="tr-TR" sz="2800" b="1" u="sng" dirty="0" smtClean="0"/>
          </a:p>
          <a:p>
            <a:pPr lvl="0" algn="ctr"/>
            <a:r>
              <a:rPr lang="tr-TR" sz="1100" b="1" u="sng" dirty="0" smtClean="0"/>
              <a:t> </a:t>
            </a:r>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2</a:t>
            </a:fld>
            <a:endParaRPr lang="tr-TR" dirty="0"/>
          </a:p>
        </p:txBody>
      </p:sp>
      <p:sp>
        <p:nvSpPr>
          <p:cNvPr id="5" name="Dikdörtgen 4"/>
          <p:cNvSpPr/>
          <p:nvPr/>
        </p:nvSpPr>
        <p:spPr>
          <a:xfrm>
            <a:off x="175371" y="1772770"/>
            <a:ext cx="8875931"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tr-TR" sz="2400" b="1" dirty="0"/>
              <a:t>25 Kasım 2015 Çarşamba ve 26 Kasım 2015 Perşembe günü </a:t>
            </a:r>
            <a:r>
              <a:rPr lang="tr-TR" sz="2400" dirty="0" smtClean="0"/>
              <a:t>yapılacak ortak </a:t>
            </a:r>
            <a:r>
              <a:rPr lang="tr-TR" sz="2400" dirty="0"/>
              <a:t>sınavlar, </a:t>
            </a:r>
            <a:r>
              <a:rPr lang="tr-TR" sz="2400" dirty="0" smtClean="0"/>
              <a:t>Türkiye </a:t>
            </a:r>
            <a:r>
              <a:rPr lang="tr-TR" sz="2400" dirty="0"/>
              <a:t>saati ile </a:t>
            </a:r>
            <a:r>
              <a:rPr lang="tr-TR" sz="2400" b="1" dirty="0"/>
              <a:t>her iki günde bir oturumda üç ders yazılısı olmak üzere iki oturum hâlinde, </a:t>
            </a:r>
            <a:r>
              <a:rPr lang="tr-TR" sz="2400" b="1" dirty="0" smtClean="0"/>
              <a:t>saat </a:t>
            </a:r>
            <a:r>
              <a:rPr lang="tr-TR" sz="2400" b="1" dirty="0"/>
              <a:t>09.00, 10.10 ve 11.20'de başlayacak ve aynı anda tamamlanacaktır</a:t>
            </a:r>
            <a:r>
              <a:rPr lang="tr-TR" sz="2400" dirty="0"/>
              <a:t>.</a:t>
            </a:r>
          </a:p>
          <a:p>
            <a:pPr algn="just"/>
            <a:r>
              <a:rPr lang="tr-TR" sz="2400" b="1" dirty="0"/>
              <a:t>Ortak sınavlara mazeretleri nedeniyle katılamayan öğrenciler için, 12-13 Aralık 2015 tarihlerinde Bakanlıkça belirlenen merkezlerde mazeret sınavları yapılacaktır. </a:t>
            </a:r>
          </a:p>
          <a:p>
            <a:pPr algn="just"/>
            <a:r>
              <a:rPr lang="tr-TR" sz="2400" dirty="0" smtClean="0"/>
              <a:t>Müdürlüğümüzce; 2015-2016 </a:t>
            </a:r>
            <a:r>
              <a:rPr lang="tr-TR" sz="2400" dirty="0"/>
              <a:t>öğretim yılı birinci dönem ortak sınavlarının, sınav öncesi hazırlıklarında ve sınav uygulama süreçlerinde gerekli tedbirlerin alınması önem arz etmektedir.</a:t>
            </a:r>
          </a:p>
        </p:txBody>
      </p:sp>
    </p:spTree>
    <p:extLst>
      <p:ext uri="{BB962C8B-B14F-4D97-AF65-F5344CB8AC3E}">
        <p14:creationId xmlns:p14="http://schemas.microsoft.com/office/powerpoint/2010/main" val="166808318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20</a:t>
            </a:fld>
            <a:endParaRPr lang="tr-TR" dirty="0"/>
          </a:p>
        </p:txBody>
      </p:sp>
      <p:sp>
        <p:nvSpPr>
          <p:cNvPr id="6" name="Metin kutusu 5"/>
          <p:cNvSpPr txBox="1"/>
          <p:nvPr/>
        </p:nvSpPr>
        <p:spPr>
          <a:xfrm>
            <a:off x="251399" y="260560"/>
            <a:ext cx="8606815"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800" b="1" dirty="0" smtClean="0"/>
              <a:t>DAHA ÖNCEKİ SINAVLARDA YAŞANILAN SORUNLAR</a:t>
            </a:r>
            <a:endParaRPr lang="tr-TR" sz="2800" b="1" dirty="0"/>
          </a:p>
        </p:txBody>
      </p:sp>
      <p:graphicFrame>
        <p:nvGraphicFramePr>
          <p:cNvPr id="4" name="Tablo 3"/>
          <p:cNvGraphicFramePr>
            <a:graphicFrameLocks noGrp="1"/>
          </p:cNvGraphicFramePr>
          <p:nvPr>
            <p:extLst>
              <p:ext uri="{D42A27DB-BD31-4B8C-83A1-F6EECF244321}">
                <p14:modId xmlns:p14="http://schemas.microsoft.com/office/powerpoint/2010/main" val="3469452040"/>
              </p:ext>
            </p:extLst>
          </p:nvPr>
        </p:nvGraphicFramePr>
        <p:xfrm>
          <a:off x="251400" y="908650"/>
          <a:ext cx="8606815" cy="1303170"/>
        </p:xfrm>
        <a:graphic>
          <a:graphicData uri="http://schemas.openxmlformats.org/drawingml/2006/table">
            <a:tbl>
              <a:tblPr>
                <a:tableStyleId>{5C22544A-7EE6-4342-B048-85BDC9FD1C3A}</a:tableStyleId>
              </a:tblPr>
              <a:tblGrid>
                <a:gridCol w="8606815"/>
              </a:tblGrid>
              <a:tr h="451635">
                <a:tc>
                  <a:txBody>
                    <a:bodyPr/>
                    <a:lstStyle/>
                    <a:p>
                      <a:pPr algn="ctr" fontAlgn="ctr"/>
                      <a:r>
                        <a:rPr lang="tr-TR" sz="1800" b="1" u="none" strike="noStrike" dirty="0">
                          <a:effectLst/>
                        </a:rPr>
                        <a:t>29 - 30 NİSAN 2015 TARİHLİ ORTAK </a:t>
                      </a:r>
                      <a:r>
                        <a:rPr lang="tr-TR" sz="1800" b="1" u="none" strike="noStrike" dirty="0" smtClean="0">
                          <a:effectLst/>
                        </a:rPr>
                        <a:t>SINAVLAR</a:t>
                      </a:r>
                      <a:endParaRPr lang="tr-TR"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33508">
                <a:tc>
                  <a:txBody>
                    <a:bodyPr/>
                    <a:lstStyle/>
                    <a:p>
                      <a:pPr algn="l" fontAlgn="ctr"/>
                      <a:r>
                        <a:rPr lang="tr-TR" sz="1800" u="none" strike="noStrike" dirty="0" smtClean="0">
                          <a:effectLst/>
                        </a:rPr>
                        <a:t>*Sınava </a:t>
                      </a:r>
                      <a:r>
                        <a:rPr lang="tr-TR" sz="1800" u="none" strike="noStrike" dirty="0">
                          <a:effectLst/>
                        </a:rPr>
                        <a:t>girmeyen öğrenci  için </a:t>
                      </a:r>
                      <a:r>
                        <a:rPr lang="tr-TR" sz="1800" u="sng" strike="noStrike" dirty="0">
                          <a:effectLst/>
                        </a:rPr>
                        <a:t>sınava girmedi</a:t>
                      </a:r>
                      <a:r>
                        <a:rPr lang="tr-TR" sz="1800" u="none" strike="noStrike" dirty="0">
                          <a:effectLst/>
                        </a:rPr>
                        <a:t> Kutucuğunun </a:t>
                      </a:r>
                      <a:r>
                        <a:rPr lang="tr-TR" sz="1800" u="sng" strike="noStrike" dirty="0" smtClean="0">
                          <a:effectLst/>
                        </a:rPr>
                        <a:t>işaretlenmemesi</a:t>
                      </a:r>
                      <a:endParaRPr lang="tr-TR"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33508">
                <a:tc>
                  <a:txBody>
                    <a:bodyPr/>
                    <a:lstStyle/>
                    <a:p>
                      <a:pPr algn="l" fontAlgn="b"/>
                      <a:r>
                        <a:rPr lang="tr-TR" sz="1800" u="none" strike="noStrike" dirty="0" smtClean="0">
                          <a:effectLst/>
                        </a:rPr>
                        <a:t>*Öğrencilerin </a:t>
                      </a:r>
                      <a:r>
                        <a:rPr lang="tr-TR" sz="1800" u="none" strike="noStrike" dirty="0">
                          <a:effectLst/>
                        </a:rPr>
                        <a:t>Kitapçık Türünü kodlamaması (10 öğrenci)</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33508">
                <a:tc>
                  <a:txBody>
                    <a:bodyPr/>
                    <a:lstStyle/>
                    <a:p>
                      <a:pPr algn="l" fontAlgn="b"/>
                      <a:r>
                        <a:rPr lang="tr-TR" sz="1800" u="none" strike="noStrike" dirty="0" smtClean="0">
                          <a:effectLst/>
                        </a:rPr>
                        <a:t>*Cevap </a:t>
                      </a:r>
                      <a:r>
                        <a:rPr lang="tr-TR" sz="1800" u="none" strike="noStrike" dirty="0">
                          <a:effectLst/>
                        </a:rPr>
                        <a:t>kağıdının sınıflarda unutulması,  poşetin dışında kutuya konulması,</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2258188105"/>
              </p:ext>
            </p:extLst>
          </p:nvPr>
        </p:nvGraphicFramePr>
        <p:xfrm>
          <a:off x="251398" y="2276840"/>
          <a:ext cx="8606815" cy="4516755"/>
        </p:xfrm>
        <a:graphic>
          <a:graphicData uri="http://schemas.openxmlformats.org/drawingml/2006/table">
            <a:tbl>
              <a:tblPr>
                <a:tableStyleId>{5C22544A-7EE6-4342-B048-85BDC9FD1C3A}</a:tableStyleId>
              </a:tblPr>
              <a:tblGrid>
                <a:gridCol w="8606815"/>
              </a:tblGrid>
              <a:tr h="590550">
                <a:tc>
                  <a:txBody>
                    <a:bodyPr/>
                    <a:lstStyle/>
                    <a:p>
                      <a:pPr algn="ctr" fontAlgn="ctr"/>
                      <a:r>
                        <a:rPr lang="tr-TR" sz="1800" b="1" u="none" strike="noStrike" dirty="0">
                          <a:effectLst/>
                        </a:rPr>
                        <a:t>30-31 MAYIS 2015 AÖL. </a:t>
                      </a:r>
                      <a:r>
                        <a:rPr lang="tr-TR" sz="1800" b="1" u="none" strike="noStrike" dirty="0" smtClean="0">
                          <a:effectLst/>
                        </a:rPr>
                        <a:t>SINAVI </a:t>
                      </a:r>
                      <a:endParaRPr lang="tr-TR"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00075">
                <a:tc>
                  <a:txBody>
                    <a:bodyPr/>
                    <a:lstStyle/>
                    <a:p>
                      <a:pPr algn="l" fontAlgn="t"/>
                      <a:r>
                        <a:rPr lang="tr-TR" sz="1800" u="none" strike="noStrike" dirty="0" smtClean="0">
                          <a:effectLst/>
                        </a:rPr>
                        <a:t>*Öğrencinin </a:t>
                      </a:r>
                      <a:r>
                        <a:rPr lang="tr-TR" sz="1800" u="none" strike="noStrike" dirty="0">
                          <a:effectLst/>
                        </a:rPr>
                        <a:t>başkasının yerine imza atması, evraklarının karıştırılması (2 öğrenci)</a:t>
                      </a:r>
                      <a:br>
                        <a:rPr lang="tr-TR" sz="1800" u="none" strike="noStrike" dirty="0">
                          <a:effectLst/>
                        </a:rPr>
                      </a:br>
                      <a:r>
                        <a:rPr lang="tr-TR" sz="1800" u="none" strike="noStrike" dirty="0" smtClean="0">
                          <a:effectLst/>
                        </a:rPr>
                        <a:t>*Öğrencinin </a:t>
                      </a:r>
                      <a:r>
                        <a:rPr lang="tr-TR" sz="1800" u="none" strike="noStrike" dirty="0">
                          <a:effectLst/>
                        </a:rPr>
                        <a:t>dışarıdan getirdiği cevaplar ile kopya çekme girişiminde bulunması.  (Sınav  başladıktan sonra </a:t>
                      </a:r>
                      <a:r>
                        <a:rPr lang="tr-TR" sz="1800" u="sng" strike="noStrike" dirty="0">
                          <a:effectLst/>
                        </a:rPr>
                        <a:t>20 dakikalık</a:t>
                      </a:r>
                      <a:r>
                        <a:rPr lang="tr-TR" sz="1800" u="none" strike="noStrike" dirty="0">
                          <a:effectLst/>
                        </a:rPr>
                        <a:t> süre zarfında gelen </a:t>
                      </a:r>
                      <a:r>
                        <a:rPr lang="tr-TR" sz="1800" u="none" strike="noStrike" dirty="0" smtClean="0">
                          <a:effectLst/>
                        </a:rPr>
                        <a:t>öğrenciler!!!)</a:t>
                      </a:r>
                      <a:endParaRPr lang="tr-TR" sz="1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00025">
                <a:tc>
                  <a:txBody>
                    <a:bodyPr/>
                    <a:lstStyle/>
                    <a:p>
                      <a:pPr algn="l" fontAlgn="b"/>
                      <a:r>
                        <a:rPr lang="tr-TR" sz="1800" u="none" strike="noStrike" dirty="0" smtClean="0">
                          <a:effectLst/>
                        </a:rPr>
                        <a:t>*Öğretmenler </a:t>
                      </a:r>
                      <a:r>
                        <a:rPr lang="tr-TR" sz="1800" u="none" strike="noStrike" dirty="0">
                          <a:effectLst/>
                        </a:rPr>
                        <a:t>tarafından öğrenciye kopya verilmesi.</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0050">
                <a:tc>
                  <a:txBody>
                    <a:bodyPr/>
                    <a:lstStyle/>
                    <a:p>
                      <a:pPr algn="l" fontAlgn="t"/>
                      <a:r>
                        <a:rPr lang="tr-TR" sz="1800" u="none" strike="noStrike" dirty="0" smtClean="0">
                          <a:effectLst/>
                        </a:rPr>
                        <a:t>*Kutuların </a:t>
                      </a:r>
                      <a:r>
                        <a:rPr lang="tr-TR" sz="1800" u="none" strike="noStrike" dirty="0">
                          <a:effectLst/>
                        </a:rPr>
                        <a:t>doğru olarak Kapatılamaması., (Bu durumda tutanak tutulacak ve </a:t>
                      </a:r>
                      <a:r>
                        <a:rPr lang="tr-TR" sz="1800" u="none" strike="noStrike" dirty="0" err="1" smtClean="0">
                          <a:effectLst/>
                        </a:rPr>
                        <a:t>mühümühürlenerek</a:t>
                      </a:r>
                      <a:r>
                        <a:rPr lang="tr-TR" sz="1800" u="none" strike="noStrike" dirty="0" smtClean="0">
                          <a:effectLst/>
                        </a:rPr>
                        <a:t> </a:t>
                      </a:r>
                      <a:r>
                        <a:rPr lang="tr-TR" sz="1800" u="none" strike="noStrike" dirty="0">
                          <a:effectLst/>
                        </a:rPr>
                        <a:t>gerekli önlemler alınacaktır.)</a:t>
                      </a:r>
                      <a:endParaRPr lang="tr-TR" sz="1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00025">
                <a:tc>
                  <a:txBody>
                    <a:bodyPr/>
                    <a:lstStyle/>
                    <a:p>
                      <a:pPr algn="l" fontAlgn="b"/>
                      <a:r>
                        <a:rPr lang="tr-TR" sz="1800" u="none" strike="noStrike" dirty="0" smtClean="0">
                          <a:effectLst/>
                        </a:rPr>
                        <a:t>*Öğrenci </a:t>
                      </a:r>
                      <a:r>
                        <a:rPr lang="tr-TR" sz="1800" u="none" strike="noStrike" dirty="0">
                          <a:effectLst/>
                        </a:rPr>
                        <a:t>sınava girdiği halde sehven girmedi yazılması.</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00025">
                <a:tc>
                  <a:txBody>
                    <a:bodyPr/>
                    <a:lstStyle/>
                    <a:p>
                      <a:pPr algn="l" fontAlgn="b"/>
                      <a:r>
                        <a:rPr lang="tr-TR" sz="1800" u="none" strike="noStrike" dirty="0" smtClean="0">
                          <a:effectLst/>
                        </a:rPr>
                        <a:t>*Öğrenciye </a:t>
                      </a:r>
                      <a:r>
                        <a:rPr lang="tr-TR" sz="1800" u="none" strike="noStrike" dirty="0">
                          <a:effectLst/>
                        </a:rPr>
                        <a:t>ait cevap kağıdının salonda </a:t>
                      </a:r>
                      <a:r>
                        <a:rPr lang="tr-TR" sz="1800" u="none" strike="noStrike" dirty="0" smtClean="0">
                          <a:effectLst/>
                        </a:rPr>
                        <a:t>unutulması. (Bakanlık direk soruşturma açıyor)</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0050">
                <a:tc>
                  <a:txBody>
                    <a:bodyPr/>
                    <a:lstStyle/>
                    <a:p>
                      <a:pPr algn="l" fontAlgn="b"/>
                      <a:r>
                        <a:rPr lang="tr-TR" sz="1800" u="none" strike="noStrike" dirty="0" smtClean="0">
                          <a:effectLst/>
                        </a:rPr>
                        <a:t>*Yedek </a:t>
                      </a:r>
                      <a:r>
                        <a:rPr lang="tr-TR" sz="1800" u="none" strike="noStrike" dirty="0">
                          <a:effectLst/>
                        </a:rPr>
                        <a:t>salonda sınava alınacak öğrenciler 20 kişi olarak planlanması sonucu yaşanan sıkıntılar (gelen  e-postada 10 kişi olacağı yazılmıştı)</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00025">
                <a:tc>
                  <a:txBody>
                    <a:bodyPr/>
                    <a:lstStyle/>
                    <a:p>
                      <a:pPr algn="l" fontAlgn="b"/>
                      <a:r>
                        <a:rPr lang="tr-TR" sz="1800" u="none" strike="noStrike" dirty="0" smtClean="0">
                          <a:effectLst/>
                        </a:rPr>
                        <a:t>*Sınav </a:t>
                      </a:r>
                      <a:r>
                        <a:rPr lang="tr-TR" sz="1800" u="none" strike="noStrike" dirty="0">
                          <a:effectLst/>
                        </a:rPr>
                        <a:t>poşetinin yanlış yerden </a:t>
                      </a:r>
                      <a:r>
                        <a:rPr lang="tr-TR" sz="1800" u="sng" strike="noStrike" dirty="0">
                          <a:effectLst/>
                        </a:rPr>
                        <a:t>açılması</a:t>
                      </a:r>
                      <a:r>
                        <a:rPr lang="tr-TR" sz="1800" u="none" strike="noStrike" dirty="0">
                          <a:effectLst/>
                        </a:rPr>
                        <a:t> (yırtılması), Yanlış yerden </a:t>
                      </a:r>
                      <a:r>
                        <a:rPr lang="tr-TR" sz="1800" u="sng" strike="noStrike" dirty="0">
                          <a:effectLst/>
                        </a:rPr>
                        <a:t>yapıştırılması.</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00025">
                <a:tc>
                  <a:txBody>
                    <a:bodyPr/>
                    <a:lstStyle/>
                    <a:p>
                      <a:pPr algn="l" fontAlgn="b"/>
                      <a:r>
                        <a:rPr lang="tr-TR" sz="1800" u="none" strike="noStrike" dirty="0" smtClean="0">
                          <a:effectLst/>
                        </a:rPr>
                        <a:t>*Öğrencinin </a:t>
                      </a:r>
                      <a:r>
                        <a:rPr lang="tr-TR" sz="1800" u="none" strike="noStrike" dirty="0">
                          <a:effectLst/>
                        </a:rPr>
                        <a:t>sınava gelmeyen öğrencinin yerine oturması ve cevap kağıdını imzalaması.</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0050">
                <a:tc>
                  <a:txBody>
                    <a:bodyPr/>
                    <a:lstStyle/>
                    <a:p>
                      <a:pPr algn="l" fontAlgn="b"/>
                      <a:r>
                        <a:rPr lang="tr-TR" sz="1800" u="none" strike="noStrike" dirty="0" smtClean="0">
                          <a:effectLst/>
                        </a:rPr>
                        <a:t>*Sınava </a:t>
                      </a:r>
                      <a:r>
                        <a:rPr lang="tr-TR" sz="1800" u="none" strike="noStrike" dirty="0">
                          <a:effectLst/>
                        </a:rPr>
                        <a:t>girmeyen öğrencinin yerine başka bir öğrencinin imza atması.</a:t>
                      </a:r>
                      <a:br>
                        <a:rPr lang="tr-TR" sz="1800" u="none" strike="noStrike" dirty="0">
                          <a:effectLst/>
                        </a:rPr>
                      </a:br>
                      <a:r>
                        <a:rPr lang="tr-TR" sz="1800" u="none" strike="noStrike" dirty="0" smtClean="0">
                          <a:effectLst/>
                        </a:rPr>
                        <a:t>*Öğrencilerin </a:t>
                      </a:r>
                      <a:r>
                        <a:rPr lang="tr-TR" sz="1800" u="none" strike="noStrike" dirty="0">
                          <a:effectLst/>
                        </a:rPr>
                        <a:t>cevap kağıdına imza atmaması.  </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5442021"/>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21</a:t>
            </a:fld>
            <a:endParaRPr lang="tr-TR" dirty="0"/>
          </a:p>
        </p:txBody>
      </p:sp>
      <p:sp>
        <p:nvSpPr>
          <p:cNvPr id="6" name="Metin kutusu 5"/>
          <p:cNvSpPr txBox="1"/>
          <p:nvPr/>
        </p:nvSpPr>
        <p:spPr>
          <a:xfrm>
            <a:off x="251399" y="260560"/>
            <a:ext cx="8606815"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800" b="1" dirty="0" smtClean="0"/>
              <a:t>DAHA ÖNCEKİ SINAVLARDA YAŞANILAN SORUNLAR</a:t>
            </a:r>
            <a:endParaRPr lang="tr-TR" sz="2800" b="1" dirty="0"/>
          </a:p>
        </p:txBody>
      </p:sp>
      <p:graphicFrame>
        <p:nvGraphicFramePr>
          <p:cNvPr id="4" name="Tablo 3"/>
          <p:cNvGraphicFramePr>
            <a:graphicFrameLocks noGrp="1"/>
          </p:cNvGraphicFramePr>
          <p:nvPr>
            <p:extLst>
              <p:ext uri="{D42A27DB-BD31-4B8C-83A1-F6EECF244321}">
                <p14:modId xmlns:p14="http://schemas.microsoft.com/office/powerpoint/2010/main" val="2929659951"/>
              </p:ext>
            </p:extLst>
          </p:nvPr>
        </p:nvGraphicFramePr>
        <p:xfrm>
          <a:off x="251399" y="783780"/>
          <a:ext cx="8606815" cy="1268730"/>
        </p:xfrm>
        <a:graphic>
          <a:graphicData uri="http://schemas.openxmlformats.org/drawingml/2006/table">
            <a:tbl>
              <a:tblPr>
                <a:tableStyleId>{5C22544A-7EE6-4342-B048-85BDC9FD1C3A}</a:tableStyleId>
              </a:tblPr>
              <a:tblGrid>
                <a:gridCol w="8606815"/>
              </a:tblGrid>
              <a:tr h="159638">
                <a:tc>
                  <a:txBody>
                    <a:bodyPr/>
                    <a:lstStyle/>
                    <a:p>
                      <a:pPr algn="ctr" fontAlgn="b"/>
                      <a:r>
                        <a:rPr lang="tr-TR" sz="2800" b="1" i="0" u="none" strike="noStrike" dirty="0">
                          <a:solidFill>
                            <a:srgbClr val="000000"/>
                          </a:solidFill>
                          <a:effectLst/>
                          <a:latin typeface="Calibri"/>
                        </a:rPr>
                        <a:t>17.06.2015 MTSAS (2015-3)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0">
                <a:tc>
                  <a:txBody>
                    <a:bodyPr/>
                    <a:lstStyle/>
                    <a:p>
                      <a:pPr algn="l" fontAlgn="b"/>
                      <a:r>
                        <a:rPr lang="tr-TR" sz="1800" b="0" i="0" u="none" strike="noStrike" dirty="0" smtClean="0">
                          <a:solidFill>
                            <a:srgbClr val="000000"/>
                          </a:solidFill>
                          <a:effectLst/>
                          <a:latin typeface="Calibri"/>
                        </a:rPr>
                        <a:t>*Öğrencilerin  </a:t>
                      </a:r>
                      <a:r>
                        <a:rPr lang="tr-TR" sz="1800" b="0" i="0" u="none" strike="noStrike" dirty="0">
                          <a:solidFill>
                            <a:srgbClr val="000000"/>
                          </a:solidFill>
                          <a:effectLst/>
                          <a:latin typeface="Calibri"/>
                        </a:rPr>
                        <a:t>Sınav Giriş Belgelerinin Toplanmaması. Bir ilçede 16, Bir </a:t>
                      </a:r>
                      <a:r>
                        <a:rPr lang="tr-TR" sz="1800" b="0" i="0" u="none" strike="noStrike" dirty="0" smtClean="0">
                          <a:solidFill>
                            <a:srgbClr val="000000"/>
                          </a:solidFill>
                          <a:effectLst/>
                          <a:latin typeface="Calibri"/>
                        </a:rPr>
                        <a:t>ilçede </a:t>
                      </a:r>
                      <a:r>
                        <a:rPr lang="tr-TR" sz="1800" b="0" i="0" u="none" strike="noStrike" dirty="0">
                          <a:solidFill>
                            <a:srgbClr val="000000"/>
                          </a:solidFill>
                          <a:effectLst/>
                          <a:latin typeface="Calibri"/>
                        </a:rPr>
                        <a:t>5 öğrenci. (Öğrencinin Sınavının İptal nedenidir</a:t>
                      </a:r>
                      <a:r>
                        <a:rPr lang="tr-TR" sz="1800" b="0" i="0" u="none" strike="noStrike" dirty="0" smtClean="0">
                          <a:solidFill>
                            <a:srgbClr val="000000"/>
                          </a:solidFill>
                          <a:effectLst/>
                          <a:latin typeface="Calibri"/>
                        </a:rPr>
                        <a:t>)</a:t>
                      </a:r>
                    </a:p>
                    <a:p>
                      <a:pPr algn="l" fontAlgn="b"/>
                      <a:r>
                        <a:rPr lang="tr-TR" sz="1800" b="0" i="0" u="none" strike="noStrike" dirty="0" smtClean="0">
                          <a:solidFill>
                            <a:srgbClr val="000000"/>
                          </a:solidFill>
                          <a:effectLst/>
                          <a:latin typeface="Calibri"/>
                        </a:rPr>
                        <a:t>*Başkasının yerine sınava girme teşebbüsü (11 kişi)</a:t>
                      </a:r>
                      <a:endParaRPr lang="tr-TR"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1769788217"/>
              </p:ext>
            </p:extLst>
          </p:nvPr>
        </p:nvGraphicFramePr>
        <p:xfrm>
          <a:off x="251398" y="2132821"/>
          <a:ext cx="8606815" cy="4320599"/>
        </p:xfrm>
        <a:graphic>
          <a:graphicData uri="http://schemas.openxmlformats.org/drawingml/2006/table">
            <a:tbl>
              <a:tblPr>
                <a:tableStyleId>{5C22544A-7EE6-4342-B048-85BDC9FD1C3A}</a:tableStyleId>
              </a:tblPr>
              <a:tblGrid>
                <a:gridCol w="8606815"/>
              </a:tblGrid>
              <a:tr h="432059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i="0" u="none" strike="noStrike" dirty="0" smtClean="0">
                          <a:solidFill>
                            <a:srgbClr val="000000"/>
                          </a:solidFill>
                          <a:effectLst/>
                          <a:latin typeface="Calibri"/>
                        </a:rPr>
                        <a:t>DİKKAT EDİLECEK ÖNEMLİ HUSUSLAR</a:t>
                      </a:r>
                    </a:p>
                    <a:p>
                      <a:pPr marL="0" marR="0" indent="0" algn="l" defTabSz="914400" rtl="0" eaLnBrk="1" fontAlgn="ctr" latinLnBrk="0" hangingPunct="1">
                        <a:lnSpc>
                          <a:spcPct val="100000"/>
                        </a:lnSpc>
                        <a:spcBef>
                          <a:spcPts val="0"/>
                        </a:spcBef>
                        <a:spcAft>
                          <a:spcPts val="0"/>
                        </a:spcAft>
                        <a:buClrTx/>
                        <a:buSzTx/>
                        <a:buFontTx/>
                        <a:buNone/>
                        <a:tabLst/>
                        <a:defRPr/>
                      </a:pPr>
                      <a:r>
                        <a:rPr lang="tr-TR" sz="1800" b="0" i="0" u="none" strike="noStrike" dirty="0" smtClean="0">
                          <a:solidFill>
                            <a:srgbClr val="000000"/>
                          </a:solidFill>
                          <a:effectLst/>
                          <a:latin typeface="Calibri"/>
                        </a:rPr>
                        <a:t>1- İhtiyaç halinde; Yedek Poşetlerin sınav yapılan okuldan diğer okula götürülmesi, mutlaka Emniyet Güvenlik Görevlisi  ve görevli kurye tarafından yapılması gereklidir.</a:t>
                      </a:r>
                      <a:br>
                        <a:rPr lang="tr-TR" sz="1800" b="0" i="0" u="none" strike="noStrike" dirty="0" smtClean="0">
                          <a:solidFill>
                            <a:srgbClr val="000000"/>
                          </a:solidFill>
                          <a:effectLst/>
                          <a:latin typeface="Calibri"/>
                        </a:rPr>
                      </a:br>
                      <a:r>
                        <a:rPr lang="tr-TR" sz="1800" b="0" i="0" u="none" strike="noStrike" dirty="0" smtClean="0">
                          <a:solidFill>
                            <a:srgbClr val="000000"/>
                          </a:solidFill>
                          <a:effectLst/>
                          <a:latin typeface="Calibri"/>
                        </a:rPr>
                        <a:t>2- Bakanlıktan gelen listede uygun olmayan okul değişikliği durumunda, sınav yapılacak yeni okulun adının  İl MEM' ne resmi yazı ile  bildirilmesi.</a:t>
                      </a:r>
                    </a:p>
                    <a:p>
                      <a:pPr marL="0" marR="0" indent="0" algn="l" defTabSz="914400" rtl="0" eaLnBrk="1" fontAlgn="ctr" latinLnBrk="0" hangingPunct="1">
                        <a:lnSpc>
                          <a:spcPct val="100000"/>
                        </a:lnSpc>
                        <a:spcBef>
                          <a:spcPts val="0"/>
                        </a:spcBef>
                        <a:spcAft>
                          <a:spcPts val="0"/>
                        </a:spcAft>
                        <a:buClrTx/>
                        <a:buSzTx/>
                        <a:buFontTx/>
                        <a:buNone/>
                        <a:tabLst/>
                        <a:defRPr/>
                      </a:pPr>
                      <a:r>
                        <a:rPr lang="tr-TR" sz="1800" b="0" i="0" u="none" strike="noStrike" dirty="0" smtClean="0">
                          <a:solidFill>
                            <a:srgbClr val="000000"/>
                          </a:solidFill>
                          <a:effectLst/>
                          <a:latin typeface="Calibri"/>
                        </a:rPr>
                        <a:t>3- Sınav kutuları  Bakanlık  Kuryelerinden teslim alınırken emniyet kilitleri</a:t>
                      </a:r>
                      <a:r>
                        <a:rPr lang="tr-TR" sz="1800" b="0" i="0" u="none" strike="noStrike" baseline="0" dirty="0" smtClean="0">
                          <a:solidFill>
                            <a:srgbClr val="000000"/>
                          </a:solidFill>
                          <a:effectLst/>
                          <a:latin typeface="Calibri"/>
                        </a:rPr>
                        <a:t> kontrol edilecek,</a:t>
                      </a:r>
                      <a:r>
                        <a:rPr lang="tr-TR" sz="1800" b="0" i="0" u="none" strike="noStrike" dirty="0" smtClean="0">
                          <a:solidFill>
                            <a:srgbClr val="000000"/>
                          </a:solidFill>
                          <a:effectLst/>
                          <a:latin typeface="Calibri"/>
                        </a:rPr>
                        <a:t> kırık olması halinde Bakanlık kuryeleri ile beraber mutlaka tutanak tutulacaktır.</a:t>
                      </a:r>
                      <a:br>
                        <a:rPr lang="tr-TR" sz="1800" b="0" i="0" u="none" strike="noStrike" dirty="0" smtClean="0">
                          <a:solidFill>
                            <a:srgbClr val="000000"/>
                          </a:solidFill>
                          <a:effectLst/>
                          <a:latin typeface="Calibri"/>
                        </a:rPr>
                      </a:br>
                      <a:r>
                        <a:rPr lang="tr-TR" sz="1800" b="0" i="0" u="none" strike="noStrike" dirty="0" smtClean="0">
                          <a:solidFill>
                            <a:srgbClr val="000000"/>
                          </a:solidFill>
                          <a:effectLst/>
                          <a:latin typeface="Calibri"/>
                        </a:rPr>
                        <a:t>4- Bina Görevli Bilgi Girişi Ekranının zamanında İşlenmesi. (İşlenmemesi halinde tüm görevliler Cezalı duruma düşüyorlar)</a:t>
                      </a:r>
                      <a:br>
                        <a:rPr lang="tr-TR" sz="1800" b="0" i="0" u="none" strike="noStrike" dirty="0" smtClean="0">
                          <a:solidFill>
                            <a:srgbClr val="000000"/>
                          </a:solidFill>
                          <a:effectLst/>
                          <a:latin typeface="Calibri"/>
                        </a:rPr>
                      </a:br>
                      <a:r>
                        <a:rPr lang="tr-TR" sz="1800" b="0" i="0" u="none" strike="noStrike" dirty="0" smtClean="0">
                          <a:solidFill>
                            <a:srgbClr val="000000"/>
                          </a:solidFill>
                          <a:effectLst/>
                          <a:latin typeface="Calibri"/>
                        </a:rPr>
                        <a:t>5- Ücret Tahakkuk girişlerinin yapılması (İlgili Sınavlarda)</a:t>
                      </a:r>
                      <a:br>
                        <a:rPr lang="tr-TR" sz="1800" b="0" i="0" u="none" strike="noStrike" dirty="0" smtClean="0">
                          <a:solidFill>
                            <a:srgbClr val="000000"/>
                          </a:solidFill>
                          <a:effectLst/>
                          <a:latin typeface="Calibri"/>
                        </a:rPr>
                      </a:br>
                      <a:r>
                        <a:rPr lang="tr-TR" sz="1800" b="0" i="0" u="none" strike="noStrike" dirty="0" smtClean="0">
                          <a:solidFill>
                            <a:srgbClr val="000000"/>
                          </a:solidFill>
                          <a:effectLst/>
                          <a:latin typeface="Calibri"/>
                        </a:rPr>
                        <a:t>6- İlçenize yeni gelen öğretmenin İBAN No’sunun </a:t>
                      </a:r>
                      <a:r>
                        <a:rPr lang="tr-TR" sz="1800" b="0" i="0" u="none" strike="noStrike" dirty="0" err="1" smtClean="0">
                          <a:solidFill>
                            <a:srgbClr val="000000"/>
                          </a:solidFill>
                          <a:effectLst/>
                          <a:latin typeface="Calibri"/>
                        </a:rPr>
                        <a:t>MEBBİS'te</a:t>
                      </a:r>
                      <a:r>
                        <a:rPr lang="tr-TR" sz="1800" b="0" i="0" u="none" strike="noStrike" dirty="0" smtClean="0">
                          <a:solidFill>
                            <a:srgbClr val="000000"/>
                          </a:solidFill>
                          <a:effectLst/>
                          <a:latin typeface="Calibri"/>
                        </a:rPr>
                        <a:t> güncellenmesi. !!!</a:t>
                      </a:r>
                    </a:p>
                    <a:p>
                      <a:pPr marL="0" marR="0" indent="0" algn="l" defTabSz="914400" rtl="0" eaLnBrk="1" fontAlgn="ctr" latinLnBrk="0" hangingPunct="1">
                        <a:lnSpc>
                          <a:spcPct val="100000"/>
                        </a:lnSpc>
                        <a:spcBef>
                          <a:spcPts val="0"/>
                        </a:spcBef>
                        <a:spcAft>
                          <a:spcPts val="0"/>
                        </a:spcAft>
                        <a:buClrTx/>
                        <a:buSzTx/>
                        <a:buFontTx/>
                        <a:buNone/>
                        <a:tabLst/>
                        <a:defRPr/>
                      </a:pPr>
                      <a:r>
                        <a:rPr lang="tr-TR" sz="1800" b="0" i="0" u="none" strike="noStrike" dirty="0" smtClean="0">
                          <a:solidFill>
                            <a:srgbClr val="000000"/>
                          </a:solidFill>
                          <a:effectLst/>
                          <a:latin typeface="Calibri"/>
                        </a:rPr>
                        <a:t>7- Sınavlar ile ilgili gönderilen Genelge, Kılavuz ve Dikkat edilecek hususların mutlaka okunması</a:t>
                      </a:r>
                      <a:r>
                        <a:rPr lang="tr-TR" sz="1800" b="0" i="0" u="none" strike="noStrike" baseline="0" dirty="0" smtClean="0">
                          <a:solidFill>
                            <a:srgbClr val="000000"/>
                          </a:solidFill>
                          <a:effectLst/>
                          <a:latin typeface="Calibri"/>
                        </a:rPr>
                        <a:t> ve yapılan açıklamalara göre sınavın yapılması,</a:t>
                      </a:r>
                      <a:r>
                        <a:rPr lang="tr-TR" sz="1800" b="0" i="0" u="none" strike="noStrike" dirty="0" smtClean="0">
                          <a:solidFill>
                            <a:srgbClr val="000000"/>
                          </a:solidFill>
                          <a:effectLst/>
                          <a:latin typeface="Calibri"/>
                        </a:rPr>
                        <a:t> </a:t>
                      </a:r>
                      <a:br>
                        <a:rPr lang="tr-TR" sz="1800" b="0" i="0" u="none" strike="noStrike" dirty="0" smtClean="0">
                          <a:solidFill>
                            <a:srgbClr val="000000"/>
                          </a:solidFill>
                          <a:effectLst/>
                          <a:latin typeface="Calibri"/>
                        </a:rPr>
                      </a:br>
                      <a:r>
                        <a:rPr lang="tr-TR" sz="1800" b="0" i="0" u="none" strike="noStrike" dirty="0" smtClean="0">
                          <a:solidFill>
                            <a:srgbClr val="000000"/>
                          </a:solidFill>
                          <a:effectLst/>
                          <a:latin typeface="Calibri"/>
                        </a:rPr>
                        <a:t>7- </a:t>
                      </a:r>
                      <a:r>
                        <a:rPr lang="tr-TR" sz="1800" b="1" i="0" u="none" strike="noStrike" dirty="0" smtClean="0">
                          <a:solidFill>
                            <a:srgbClr val="000000"/>
                          </a:solidFill>
                          <a:effectLst/>
                          <a:latin typeface="Calibri"/>
                        </a:rPr>
                        <a:t>Özellikle MTSKS' ta </a:t>
                      </a:r>
                      <a:r>
                        <a:rPr lang="tr-TR" sz="1800" b="0" i="0" u="none" strike="noStrike" dirty="0" smtClean="0">
                          <a:solidFill>
                            <a:srgbClr val="000000"/>
                          </a:solidFill>
                          <a:effectLst/>
                          <a:latin typeface="Calibri"/>
                        </a:rPr>
                        <a:t>adayın yerine başka birinin sınava girmemesi</a:t>
                      </a:r>
                      <a:r>
                        <a:rPr lang="tr-TR" sz="1800" b="0" i="0" u="none" strike="noStrike" dirty="0" smtClean="0">
                          <a:solidFill>
                            <a:srgbClr val="000000"/>
                          </a:solidFill>
                          <a:effectLst/>
                          <a:latin typeface="Calibri"/>
                        </a:rPr>
                        <a:t>, için </a:t>
                      </a:r>
                      <a:r>
                        <a:rPr lang="tr-TR" sz="1800" b="0" i="0" u="none" strike="noStrike" dirty="0" smtClean="0">
                          <a:solidFill>
                            <a:srgbClr val="000000"/>
                          </a:solidFill>
                          <a:effectLst/>
                          <a:latin typeface="Calibri"/>
                        </a:rPr>
                        <a:t>gerekli önlemler</a:t>
                      </a:r>
                      <a:r>
                        <a:rPr lang="tr-TR" sz="1800" b="0" i="0" u="none" strike="noStrike" baseline="0" dirty="0" smtClean="0">
                          <a:solidFill>
                            <a:srgbClr val="000000"/>
                          </a:solidFill>
                          <a:effectLst/>
                          <a:latin typeface="Calibri"/>
                        </a:rPr>
                        <a:t> alınacaktır.</a:t>
                      </a:r>
                      <a:endParaRPr lang="tr-TR"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29474089"/>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395420" y="2900501"/>
            <a:ext cx="824729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3200" b="1" dirty="0" smtClean="0">
                <a:latin typeface="+mj-lt"/>
              </a:rPr>
              <a:t>BAŞARILAR DİLERİZ</a:t>
            </a:r>
          </a:p>
          <a:p>
            <a:pPr algn="ctr"/>
            <a:endParaRPr lang="tr-TR" sz="3200" b="1" dirty="0" smtClean="0">
              <a:latin typeface="+mj-lt"/>
            </a:endParaRPr>
          </a:p>
          <a:p>
            <a:pPr algn="ctr"/>
            <a:r>
              <a:rPr lang="tr-TR" sz="3200" b="1" dirty="0" smtClean="0">
                <a:latin typeface="+mj-lt"/>
              </a:rPr>
              <a:t>REYHANLI İLÇE MİLLİ EĞİTİM MÜDÜRLÜĞÜ</a:t>
            </a:r>
            <a:endParaRPr lang="tr-TR" sz="3200" b="1" dirty="0">
              <a:latin typeface="+mj-lt"/>
            </a:endParaRPr>
          </a:p>
        </p:txBody>
      </p:sp>
      <p:sp>
        <p:nvSpPr>
          <p:cNvPr id="2" name="Slayt Numarası Yer Tutucusu 1"/>
          <p:cNvSpPr>
            <a:spLocks noGrp="1"/>
          </p:cNvSpPr>
          <p:nvPr>
            <p:ph type="sldNum" sz="quarter" idx="12"/>
          </p:nvPr>
        </p:nvSpPr>
        <p:spPr/>
        <p:txBody>
          <a:bodyPr/>
          <a:lstStyle/>
          <a:p>
            <a:pPr>
              <a:defRPr/>
            </a:pPr>
            <a:fld id="{AEA71744-EA24-414A-B654-9DE88A339997}" type="slidenum">
              <a:rPr lang="tr-TR" smtClean="0"/>
              <a:pPr>
                <a:defRPr/>
              </a:pPr>
              <a:t>22</a:t>
            </a:fld>
            <a:endParaRPr lang="tr-TR" dirty="0"/>
          </a:p>
        </p:txBody>
      </p:sp>
    </p:spTree>
    <p:extLst>
      <p:ext uri="{BB962C8B-B14F-4D97-AF65-F5344CB8AC3E}">
        <p14:creationId xmlns:p14="http://schemas.microsoft.com/office/powerpoint/2010/main" val="376954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80">
                                          <p:stCondLst>
                                            <p:cond delay="0"/>
                                          </p:stCondLst>
                                        </p:cTn>
                                        <p:tgtEl>
                                          <p:spTgt spid="16"/>
                                        </p:tgtEl>
                                      </p:cBhvr>
                                    </p:animEffect>
                                    <p:anim calcmode="lin" valueType="num">
                                      <p:cBhvr>
                                        <p:cTn id="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 dur="26">
                                          <p:stCondLst>
                                            <p:cond delay="650"/>
                                          </p:stCondLst>
                                        </p:cTn>
                                        <p:tgtEl>
                                          <p:spTgt spid="16"/>
                                        </p:tgtEl>
                                      </p:cBhvr>
                                      <p:to x="100000" y="60000"/>
                                    </p:animScale>
                                    <p:animScale>
                                      <p:cBhvr>
                                        <p:cTn id="14" dur="166" decel="50000">
                                          <p:stCondLst>
                                            <p:cond delay="676"/>
                                          </p:stCondLst>
                                        </p:cTn>
                                        <p:tgtEl>
                                          <p:spTgt spid="16"/>
                                        </p:tgtEl>
                                      </p:cBhvr>
                                      <p:to x="100000" y="100000"/>
                                    </p:animScale>
                                    <p:animScale>
                                      <p:cBhvr>
                                        <p:cTn id="15" dur="26">
                                          <p:stCondLst>
                                            <p:cond delay="1312"/>
                                          </p:stCondLst>
                                        </p:cTn>
                                        <p:tgtEl>
                                          <p:spTgt spid="16"/>
                                        </p:tgtEl>
                                      </p:cBhvr>
                                      <p:to x="100000" y="80000"/>
                                    </p:animScale>
                                    <p:animScale>
                                      <p:cBhvr>
                                        <p:cTn id="16" dur="166" decel="50000">
                                          <p:stCondLst>
                                            <p:cond delay="1338"/>
                                          </p:stCondLst>
                                        </p:cTn>
                                        <p:tgtEl>
                                          <p:spTgt spid="16"/>
                                        </p:tgtEl>
                                      </p:cBhvr>
                                      <p:to x="100000" y="100000"/>
                                    </p:animScale>
                                    <p:animScale>
                                      <p:cBhvr>
                                        <p:cTn id="17" dur="26">
                                          <p:stCondLst>
                                            <p:cond delay="1642"/>
                                          </p:stCondLst>
                                        </p:cTn>
                                        <p:tgtEl>
                                          <p:spTgt spid="16"/>
                                        </p:tgtEl>
                                      </p:cBhvr>
                                      <p:to x="100000" y="90000"/>
                                    </p:animScale>
                                    <p:animScale>
                                      <p:cBhvr>
                                        <p:cTn id="18" dur="166" decel="50000">
                                          <p:stCondLst>
                                            <p:cond delay="1668"/>
                                          </p:stCondLst>
                                        </p:cTn>
                                        <p:tgtEl>
                                          <p:spTgt spid="16"/>
                                        </p:tgtEl>
                                      </p:cBhvr>
                                      <p:to x="100000" y="100000"/>
                                    </p:animScale>
                                    <p:animScale>
                                      <p:cBhvr>
                                        <p:cTn id="19" dur="26">
                                          <p:stCondLst>
                                            <p:cond delay="1808"/>
                                          </p:stCondLst>
                                        </p:cTn>
                                        <p:tgtEl>
                                          <p:spTgt spid="16"/>
                                        </p:tgtEl>
                                      </p:cBhvr>
                                      <p:to x="100000" y="95000"/>
                                    </p:animScale>
                                    <p:animScale>
                                      <p:cBhvr>
                                        <p:cTn id="20"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187449"/>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3</a:t>
            </a:fld>
            <a:endParaRPr lang="tr-TR" dirty="0"/>
          </a:p>
        </p:txBody>
      </p:sp>
      <p:sp>
        <p:nvSpPr>
          <p:cNvPr id="5" name="Metin kutusu 4"/>
          <p:cNvSpPr txBox="1"/>
          <p:nvPr/>
        </p:nvSpPr>
        <p:spPr>
          <a:xfrm>
            <a:off x="279658" y="710669"/>
            <a:ext cx="8612942"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400" dirty="0"/>
              <a:t>Bu sebeple;</a:t>
            </a:r>
          </a:p>
          <a:p>
            <a:r>
              <a:rPr lang="tr-TR" sz="2400" b="1" u="sng" dirty="0" smtClean="0"/>
              <a:t>A-İl ve İlçe Müdürlüklerimiz tarafından</a:t>
            </a:r>
            <a:r>
              <a:rPr lang="tr-TR" sz="2400" b="1" u="sng" dirty="0"/>
              <a:t>:</a:t>
            </a:r>
          </a:p>
          <a:p>
            <a:pPr algn="just"/>
            <a:r>
              <a:rPr lang="tr-TR" sz="2400" dirty="0"/>
              <a:t>1. Sınav öncesi, sınavın uygulanması ve sınav sonrası aşamalarda güvenlik önlemlerinin alınması için, emniyet görevlileri ile gerekli tedbirler alınacaktır.</a:t>
            </a:r>
          </a:p>
          <a:p>
            <a:pPr algn="just"/>
            <a:r>
              <a:rPr lang="tr-TR" sz="2400" dirty="0"/>
              <a:t>2. Sınav evrakının saklanacağı saklama odalarının güvenliğinin sağlanması, evrakın muhafazası süresince saklama odasının bulunduğu binanın çevresi, girişleri ve kapısının kontrol altında tutulması nöbet uygulaması ile sağlanacaktır.</a:t>
            </a:r>
          </a:p>
          <a:p>
            <a:pPr algn="just"/>
            <a:r>
              <a:rPr lang="tr-TR" sz="2400" dirty="0"/>
              <a:t>3. Sınav evrakını taşıyan nakil aracının kendi bölgelerinde güvenli şekilde park edilmesi için gerekli tedbirler alınacaktır.</a:t>
            </a:r>
          </a:p>
          <a:p>
            <a:pPr algn="just"/>
            <a:r>
              <a:rPr lang="tr-TR" sz="2400" dirty="0"/>
              <a:t>4.  Sınav evrakının saklama merkezlerinden, sınav yapılacak okullara sevkiyatı ve geri dönüşü esnasında </a:t>
            </a:r>
            <a:r>
              <a:rPr lang="tr-TR" sz="2400" b="1" u="sng" dirty="0"/>
              <a:t>şehir içi sınav evrakı nakil görevlisi ile birlikte emniyet görevlilerinin de bulunması </a:t>
            </a:r>
            <a:r>
              <a:rPr lang="tr-TR" sz="2400" dirty="0"/>
              <a:t>sağlanacaktır.</a:t>
            </a:r>
          </a:p>
        </p:txBody>
      </p:sp>
    </p:spTree>
    <p:extLst>
      <p:ext uri="{BB962C8B-B14F-4D97-AF65-F5344CB8AC3E}">
        <p14:creationId xmlns:p14="http://schemas.microsoft.com/office/powerpoint/2010/main" val="166808318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4</a:t>
            </a:fld>
            <a:endParaRPr lang="tr-TR" dirty="0"/>
          </a:p>
        </p:txBody>
      </p:sp>
      <p:sp>
        <p:nvSpPr>
          <p:cNvPr id="4" name="Metin kutusu 3"/>
          <p:cNvSpPr txBox="1"/>
          <p:nvPr/>
        </p:nvSpPr>
        <p:spPr>
          <a:xfrm>
            <a:off x="251400" y="747434"/>
            <a:ext cx="8641200" cy="55399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tr-TR" sz="2400" dirty="0"/>
              <a:t>5</a:t>
            </a:r>
            <a:r>
              <a:rPr lang="tr-TR" sz="2400" b="1" u="sng" dirty="0"/>
              <a:t>.  Sınav yapılacak okul binalarına ait değişikliklere ilişkin gerekli tedbirler alınacak, bu durum </a:t>
            </a:r>
            <a:r>
              <a:rPr lang="tr-TR" sz="2400" b="1" u="sng" dirty="0" smtClean="0"/>
              <a:t>İl MEM. Tarafından resmî </a:t>
            </a:r>
            <a:r>
              <a:rPr lang="tr-TR" sz="2400" b="1" u="sng" dirty="0"/>
              <a:t>yazı ile Ölçme, Değerlendirme ve Sınav Hizmetleri Genel Müdürlüğüne bildirilecektir</a:t>
            </a:r>
            <a:r>
              <a:rPr lang="tr-TR" sz="2400" dirty="0"/>
              <a:t>.</a:t>
            </a:r>
          </a:p>
          <a:p>
            <a:pPr algn="just"/>
            <a:r>
              <a:rPr lang="tr-TR" sz="2400" dirty="0"/>
              <a:t>6. Sınav yapılacak okullara, millî eğitim müdür yardımcısı, şube müdürü, maarif müfettişlerinden veya </a:t>
            </a:r>
            <a:r>
              <a:rPr lang="tr-TR" sz="2400" b="1" i="1" dirty="0"/>
              <a:t>uygun görülen okul müdürlerinden</a:t>
            </a:r>
            <a:r>
              <a:rPr lang="tr-TR" sz="2400" dirty="0"/>
              <a:t> bir kişi, bina sınav sorumlusu olarak görevlendirilecektir. Bina sınav sorumluları tarafından görevli oldukları binalarda sınavın usulüne uygun olarak gerçekleşmesi için gerekli tedbirler alınarak, sınavdan sonra hazırlanacak raporlar bölge sınav yürütme komisyonuna iletilecektir. Ayrıca, bölge sınav yürütme komisyonu tarafından incelenen raporlarda mevzuata uygun olmayan uygulamalar var ise odsgm_sgydb@meb.gov.tr e-posta adresine gönderilecektir.</a:t>
            </a:r>
          </a:p>
          <a:p>
            <a:endParaRPr lang="tr-TR" dirty="0"/>
          </a:p>
        </p:txBody>
      </p:sp>
    </p:spTree>
    <p:extLst>
      <p:ext uri="{BB962C8B-B14F-4D97-AF65-F5344CB8AC3E}">
        <p14:creationId xmlns:p14="http://schemas.microsoft.com/office/powerpoint/2010/main" val="1668083183"/>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7478"/>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5</a:t>
            </a:fld>
            <a:endParaRPr lang="tr-TR" dirty="0"/>
          </a:p>
        </p:txBody>
      </p:sp>
      <p:sp>
        <p:nvSpPr>
          <p:cNvPr id="2" name="Metin kutusu 1"/>
          <p:cNvSpPr txBox="1"/>
          <p:nvPr/>
        </p:nvSpPr>
        <p:spPr>
          <a:xfrm>
            <a:off x="254418" y="745338"/>
            <a:ext cx="8638181" cy="541686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tr-TR" sz="2400" dirty="0"/>
              <a:t>7. </a:t>
            </a:r>
            <a:r>
              <a:rPr lang="tr-TR" sz="2300" dirty="0"/>
              <a:t>Sınav salonlarına öğretmen görevlendirilmesi yapılırken, </a:t>
            </a:r>
            <a:r>
              <a:rPr lang="tr-TR" sz="2300" b="1" u="sng" dirty="0"/>
              <a:t>öğretmenlerin görev yaptıkları okullar dışında ve yazılısı yapılacak derslerden farklı branşta görevlendirilmelerine dikkat edilecektir.</a:t>
            </a:r>
          </a:p>
          <a:p>
            <a:pPr algn="just"/>
            <a:r>
              <a:rPr lang="tr-TR" sz="2300" b="1" u="sng" dirty="0"/>
              <a:t>8. Ortak sınavların yapıldığı günlerde, sınavların yapıldığı okulda ders yapılmayacaktır. </a:t>
            </a:r>
          </a:p>
          <a:p>
            <a:pPr algn="just"/>
            <a:r>
              <a:rPr lang="tr-TR" sz="2300" dirty="0"/>
              <a:t>Ancak ortak </a:t>
            </a:r>
            <a:r>
              <a:rPr lang="tr-TR" sz="2300" b="1" dirty="0"/>
              <a:t>sınavlarda görevli olmayan o okulun öğretmenleri de (o gün dersi olan) sınavların yapıldığı gün en geç saat 08:30’da kendi okullarında hazır bulunacaklardır.</a:t>
            </a:r>
            <a:r>
              <a:rPr lang="tr-TR" sz="2300" dirty="0"/>
              <a:t> Sınav başladıktan sonra görevine </a:t>
            </a:r>
            <a:r>
              <a:rPr lang="tr-TR" sz="2300" b="1" dirty="0"/>
              <a:t>ihtiyaç duyulmayan öğretmenler okuldan ayrılacaklardır</a:t>
            </a:r>
            <a:r>
              <a:rPr lang="tr-TR" sz="2300" dirty="0"/>
              <a:t>. </a:t>
            </a:r>
          </a:p>
          <a:p>
            <a:pPr algn="just"/>
            <a:r>
              <a:rPr lang="tr-TR" sz="2300" dirty="0"/>
              <a:t>9. Özel durumları nedeniyle (bina değişikliği vb.) kendi okullarında sınava giremeyen ve sınava girebilmeleri için bütün öğrencileri bir başka okula yerleştirilen </a:t>
            </a:r>
            <a:r>
              <a:rPr lang="tr-TR" sz="2300" b="1" dirty="0"/>
              <a:t>okul idarecilerinden en az birinin bu sınavın gerçekleştirileceği okulda, bina sınav komisyonunda görevlendirilmesine dikkat edilecektir</a:t>
            </a:r>
            <a:r>
              <a:rPr lang="tr-TR" sz="2300" dirty="0"/>
              <a:t>. Bu öğrenciler için önceden basılmış sınav evrakı geçerli olacaktır</a:t>
            </a:r>
            <a:r>
              <a:rPr lang="tr-TR" sz="2300" dirty="0" smtClean="0"/>
              <a:t>.</a:t>
            </a:r>
            <a:endParaRPr lang="tr-TR" sz="2300" dirty="0"/>
          </a:p>
        </p:txBody>
      </p:sp>
    </p:spTree>
    <p:extLst>
      <p:ext uri="{BB962C8B-B14F-4D97-AF65-F5344CB8AC3E}">
        <p14:creationId xmlns:p14="http://schemas.microsoft.com/office/powerpoint/2010/main" val="1297487473"/>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6</a:t>
            </a:fld>
            <a:endParaRPr lang="tr-TR" dirty="0"/>
          </a:p>
        </p:txBody>
      </p:sp>
      <p:sp>
        <p:nvSpPr>
          <p:cNvPr id="2" name="Metin kutusu 1"/>
          <p:cNvSpPr txBox="1"/>
          <p:nvPr/>
        </p:nvSpPr>
        <p:spPr>
          <a:xfrm>
            <a:off x="251400" y="1116085"/>
            <a:ext cx="8641200" cy="440120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tr-TR" sz="2800" dirty="0"/>
              <a:t>10. </a:t>
            </a:r>
            <a:r>
              <a:rPr lang="tr-TR" sz="2800" b="1" u="sng" dirty="0"/>
              <a:t>Özel okullarda yapılacak sınavlar için Bakanlığımızın kadrolu öğretmenlerinin bina sınav komisyonu, salon başkanı, gözetmen olarak görevlendirilmeleri ve sınav yapılan </a:t>
            </a:r>
            <a:r>
              <a:rPr lang="tr-TR" sz="2800" b="1" u="sng" dirty="0">
                <a:solidFill>
                  <a:srgbClr val="FF0000"/>
                </a:solidFill>
              </a:rPr>
              <a:t>özel okulun yöneticilerinden de en az iki idarecinin de bina sınav komisyonuna yardımcı olacak şekilde binada bulunması sağlanacaktır</a:t>
            </a:r>
            <a:r>
              <a:rPr lang="tr-TR" sz="2800" b="1" u="sng" dirty="0" smtClean="0"/>
              <a:t>.</a:t>
            </a:r>
          </a:p>
          <a:p>
            <a:pPr algn="just"/>
            <a:endParaRPr lang="tr-TR" sz="2800" dirty="0"/>
          </a:p>
          <a:p>
            <a:pPr algn="just"/>
            <a:r>
              <a:rPr lang="tr-TR" sz="2800" dirty="0"/>
              <a:t>11. Sınavların sağlıklı olarak yürütülebilmesi için </a:t>
            </a:r>
            <a:r>
              <a:rPr lang="tr-TR" sz="2800" dirty="0" smtClean="0"/>
              <a:t>Tüm ilçelerde ilgili okul müdürleri ve görevli öğretmenler ile </a:t>
            </a:r>
            <a:r>
              <a:rPr lang="tr-TR" sz="2800" b="1" u="sng" dirty="0" smtClean="0"/>
              <a:t>gerekli </a:t>
            </a:r>
            <a:r>
              <a:rPr lang="tr-TR" sz="2800" b="1" u="sng" dirty="0"/>
              <a:t>toplantıların yapılması </a:t>
            </a:r>
            <a:r>
              <a:rPr lang="tr-TR" sz="2800" b="1" u="sng" dirty="0" smtClean="0"/>
              <a:t>sağlanacaktır.</a:t>
            </a:r>
            <a:endParaRPr lang="tr-TR" sz="2800" b="1" u="sng" dirty="0"/>
          </a:p>
        </p:txBody>
      </p:sp>
    </p:spTree>
    <p:extLst>
      <p:ext uri="{BB962C8B-B14F-4D97-AF65-F5344CB8AC3E}">
        <p14:creationId xmlns:p14="http://schemas.microsoft.com/office/powerpoint/2010/main" val="2837645931"/>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11654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7</a:t>
            </a:fld>
            <a:endParaRPr lang="tr-TR" dirty="0"/>
          </a:p>
        </p:txBody>
      </p:sp>
      <p:sp>
        <p:nvSpPr>
          <p:cNvPr id="2" name="Metin kutusu 1"/>
          <p:cNvSpPr txBox="1"/>
          <p:nvPr/>
        </p:nvSpPr>
        <p:spPr>
          <a:xfrm>
            <a:off x="251400" y="548600"/>
            <a:ext cx="8641200" cy="57554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tr-TR" sz="2300" dirty="0"/>
              <a:t>12.  Aşağıda belirtilen;</a:t>
            </a:r>
          </a:p>
          <a:p>
            <a:pPr algn="just"/>
            <a:r>
              <a:rPr lang="tr-TR" sz="2300" dirty="0"/>
              <a:t>a) Naklen yer değişikliği ve benzeri hâllere bağlı zorunlu ikamet değiştiren, başka il ve ilçelerdeki okullara nakil olan ve/veya ailesi tarım işçisi olarak çalışan öğrenciler, </a:t>
            </a:r>
          </a:p>
          <a:p>
            <a:pPr algn="just"/>
            <a:r>
              <a:rPr lang="tr-TR" sz="2300" dirty="0"/>
              <a:t>b) Rehberlik Araştırma Merkezleri (RAM) tarafından sisteme işlenemeyen sınavda özel hizmet alması gereken öğrenciler, </a:t>
            </a:r>
          </a:p>
          <a:p>
            <a:pPr algn="just"/>
            <a:r>
              <a:rPr lang="tr-TR" sz="2300" dirty="0"/>
              <a:t>c) Cezaevlerinde tutuklu/hükümlü bulunan 8. sınıf öğrencileri, </a:t>
            </a:r>
          </a:p>
          <a:p>
            <a:pPr algn="just"/>
            <a:r>
              <a:rPr lang="tr-TR" sz="2300" dirty="0"/>
              <a:t>ç) Yurt dışında ve Kuzey Kıbrıs Türk Cumhuriyeti’nde (KKTC) Bakanlığımıza bağlı olmayan okullarda öğrenim gören 8. sınıf öğrencilerinden sınava girme talebinde bulunanlar</a:t>
            </a:r>
            <a:r>
              <a:rPr lang="tr-TR" sz="2300" b="1" i="1" dirty="0"/>
              <a:t>,</a:t>
            </a:r>
          </a:p>
          <a:p>
            <a:pPr algn="just"/>
            <a:r>
              <a:rPr lang="tr-TR" sz="2300" dirty="0"/>
              <a:t>d) Sınava girme hakkı elde etmiş Açık Öğretim Ortaokulu öğrencilerinden </a:t>
            </a:r>
            <a:r>
              <a:rPr lang="tr-TR" sz="2300" b="1" dirty="0"/>
              <a:t>sınava girme talebinde bulunan öğrenciler</a:t>
            </a:r>
          </a:p>
          <a:p>
            <a:pPr algn="just"/>
            <a:r>
              <a:rPr lang="tr-TR" sz="2300" b="1" dirty="0"/>
              <a:t>ile ilgili olarak </a:t>
            </a:r>
            <a:r>
              <a:rPr lang="tr-TR" sz="2300" b="1" i="1" u="sng" dirty="0"/>
              <a:t>Valiliklerce yapılacak değerlendirme sonucunda bunlardan sınava alınmaları uygun görülen öğrenciler bulundukları il/ilçelerin sınav merkezlerinde yedek salonda, evde, hastanede veya cezaevinde gerekli tedbirler alınmak suretiyle sınava alınacaktır</a:t>
            </a:r>
            <a:r>
              <a:rPr lang="tr-TR" sz="2300" b="1" i="1" u="sng" dirty="0" smtClean="0"/>
              <a:t>.</a:t>
            </a:r>
            <a:endParaRPr lang="tr-TR" sz="2300" b="1" i="1" u="sng" dirty="0"/>
          </a:p>
        </p:txBody>
      </p:sp>
    </p:spTree>
    <p:extLst>
      <p:ext uri="{BB962C8B-B14F-4D97-AF65-F5344CB8AC3E}">
        <p14:creationId xmlns:p14="http://schemas.microsoft.com/office/powerpoint/2010/main" val="2568047632"/>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173303" y="0"/>
            <a:ext cx="8859080"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000" b="1" u="sng" dirty="0"/>
              <a:t>ORTAK SINAV UYGULAMA </a:t>
            </a:r>
            <a:r>
              <a:rPr lang="tr-TR" sz="2000" b="1" u="sng" dirty="0" smtClean="0"/>
              <a:t>BİLGİLERİ</a:t>
            </a:r>
            <a:endParaRPr lang="tr-TR" sz="2000" b="1" u="sng" dirty="0"/>
          </a:p>
        </p:txBody>
      </p:sp>
      <p:sp>
        <p:nvSpPr>
          <p:cNvPr id="3" name="Slayt Numarası Yer Tutucusu 2"/>
          <p:cNvSpPr>
            <a:spLocks noGrp="1"/>
          </p:cNvSpPr>
          <p:nvPr>
            <p:ph type="sldNum" sz="quarter" idx="12"/>
          </p:nvPr>
        </p:nvSpPr>
        <p:spPr>
          <a:xfrm>
            <a:off x="3876984" y="6250163"/>
            <a:ext cx="1161826" cy="365125"/>
          </a:xfrm>
        </p:spPr>
        <p:txBody>
          <a:bodyPr/>
          <a:lstStyle/>
          <a:p>
            <a:pPr>
              <a:defRPr/>
            </a:pPr>
            <a:fld id="{AEA71744-EA24-414A-B654-9DE88A339997}" type="slidenum">
              <a:rPr lang="tr-TR" smtClean="0"/>
              <a:pPr>
                <a:defRPr/>
              </a:pPr>
              <a:t>8</a:t>
            </a:fld>
            <a:endParaRPr lang="tr-TR" dirty="0"/>
          </a:p>
        </p:txBody>
      </p:sp>
      <p:sp>
        <p:nvSpPr>
          <p:cNvPr id="2" name="Metin kutusu 1"/>
          <p:cNvSpPr txBox="1"/>
          <p:nvPr/>
        </p:nvSpPr>
        <p:spPr>
          <a:xfrm>
            <a:off x="84533" y="371308"/>
            <a:ext cx="9036620" cy="61093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tr-TR" sz="2300" dirty="0">
                <a:latin typeface="Times New Roman" panose="02020603050405020304" pitchFamily="18" charset="0"/>
                <a:cs typeface="Times New Roman" panose="02020603050405020304" pitchFamily="18" charset="0"/>
              </a:rPr>
              <a:t>13. </a:t>
            </a:r>
            <a:r>
              <a:rPr lang="tr-TR" sz="2300" i="1" u="sng" dirty="0">
                <a:latin typeface="Times New Roman" panose="02020603050405020304" pitchFamily="18" charset="0"/>
                <a:cs typeface="Times New Roman" panose="02020603050405020304" pitchFamily="18" charset="0"/>
              </a:rPr>
              <a:t>Aynı bina ve aynı bahçede eğitim veren okullarda yapılacak ortak sınav uygulamasında, öğrencilerin sınavda dikkatlerinin dağılmaması ve sınavın sorunsuz tamamlanabilmesi için gerekli her türlü tedbir alınacaktır</a:t>
            </a:r>
            <a:r>
              <a:rPr lang="tr-TR" sz="2300" u="sng" dirty="0" smtClean="0">
                <a:latin typeface="Times New Roman" panose="02020603050405020304" pitchFamily="18" charset="0"/>
                <a:cs typeface="Times New Roman" panose="02020603050405020304" pitchFamily="18" charset="0"/>
              </a:rPr>
              <a:t>.</a:t>
            </a:r>
            <a:endParaRPr lang="tr-TR" sz="2300" u="sng" dirty="0">
              <a:latin typeface="Times New Roman" panose="02020603050405020304" pitchFamily="18" charset="0"/>
              <a:cs typeface="Times New Roman" panose="02020603050405020304" pitchFamily="18" charset="0"/>
            </a:endParaRPr>
          </a:p>
          <a:p>
            <a:pPr marL="9525" indent="-9525" algn="just">
              <a:buAutoNum type="arabicPeriod" startAt="14"/>
            </a:pPr>
            <a:r>
              <a:rPr lang="tr-TR" sz="2300" dirty="0" smtClean="0">
                <a:latin typeface="Times New Roman" panose="02020603050405020304" pitchFamily="18" charset="0"/>
                <a:cs typeface="Times New Roman" panose="02020603050405020304" pitchFamily="18" charset="0"/>
              </a:rPr>
              <a:t>Her </a:t>
            </a:r>
            <a:r>
              <a:rPr lang="tr-TR" sz="2300" dirty="0">
                <a:latin typeface="Times New Roman" panose="02020603050405020304" pitchFamily="18" charset="0"/>
                <a:cs typeface="Times New Roman" panose="02020603050405020304" pitchFamily="18" charset="0"/>
              </a:rPr>
              <a:t>bir ders yazılı sınavında, her sıraya 1(bir) </a:t>
            </a:r>
            <a:r>
              <a:rPr lang="tr-TR" sz="2300" dirty="0" smtClean="0">
                <a:latin typeface="Times New Roman" panose="02020603050405020304" pitchFamily="18" charset="0"/>
                <a:cs typeface="Times New Roman" panose="02020603050405020304" pitchFamily="18" charset="0"/>
              </a:rPr>
              <a:t>öğrenci oturacak ve sınav </a:t>
            </a:r>
            <a:r>
              <a:rPr lang="tr-TR" sz="2300" dirty="0">
                <a:latin typeface="Times New Roman" panose="02020603050405020304" pitchFamily="18" charset="0"/>
                <a:cs typeface="Times New Roman" panose="02020603050405020304" pitchFamily="18" charset="0"/>
              </a:rPr>
              <a:t>salonları yirmi öğrenci olacak şekilde yerleştirilmiştir. Ancak </a:t>
            </a:r>
            <a:r>
              <a:rPr lang="tr-TR" sz="2300" i="1" u="sng" dirty="0">
                <a:latin typeface="Times New Roman" panose="02020603050405020304" pitchFamily="18" charset="0"/>
                <a:cs typeface="Times New Roman" panose="02020603050405020304" pitchFamily="18" charset="0"/>
              </a:rPr>
              <a:t>sınav salonlarına (sınıflarına) yirmi sıranın sığmadığı özel ya da devlet okullarının bulunduğu sınav merkezlerinde, iki farklı salon planlaması ve yeni planlamaya göre yeteri kadar öğretmenin görevlendirilmesi sağlanacaktır. Sınava girecek öğrencilerin sınav evrakları aynı sınav güvenlik poşetine konularak bina sınav komisyonuna teslim edilecektir. </a:t>
            </a:r>
          </a:p>
          <a:p>
            <a:pPr algn="just"/>
            <a:r>
              <a:rPr lang="tr-TR" sz="2300" dirty="0" smtClean="0">
                <a:latin typeface="Times New Roman" panose="02020603050405020304" pitchFamily="18" charset="0"/>
                <a:cs typeface="Times New Roman" panose="02020603050405020304" pitchFamily="18" charset="0"/>
              </a:rPr>
              <a:t>15. Özel </a:t>
            </a:r>
            <a:r>
              <a:rPr lang="tr-TR" sz="2300" dirty="0">
                <a:latin typeface="Times New Roman" panose="02020603050405020304" pitchFamily="18" charset="0"/>
                <a:cs typeface="Times New Roman" panose="02020603050405020304" pitchFamily="18" charset="0"/>
              </a:rPr>
              <a:t>eğitim uygulama okulları (merkezleri) ve bu okulların programını uygulayan özel eğitim sınıflarında öğrenimlerini sürdüren </a:t>
            </a:r>
            <a:r>
              <a:rPr lang="tr-TR" sz="2300" b="1" u="sng" dirty="0">
                <a:latin typeface="Times New Roman" panose="02020603050405020304" pitchFamily="18" charset="0"/>
                <a:cs typeface="Times New Roman" panose="02020603050405020304" pitchFamily="18" charset="0"/>
              </a:rPr>
              <a:t>orta veya ağır zihinsel engelli öğrenciler ile ağır otistik öğrenciler ortak sınavlardan muaf tutulacaktır</a:t>
            </a:r>
            <a:r>
              <a:rPr lang="tr-TR" sz="2300" b="1" dirty="0">
                <a:latin typeface="Times New Roman" panose="02020603050405020304" pitchFamily="18" charset="0"/>
                <a:cs typeface="Times New Roman" panose="02020603050405020304" pitchFamily="18" charset="0"/>
              </a:rPr>
              <a:t>.</a:t>
            </a:r>
            <a:r>
              <a:rPr lang="tr-TR" sz="2300" dirty="0">
                <a:latin typeface="Times New Roman" panose="02020603050405020304" pitchFamily="18" charset="0"/>
                <a:cs typeface="Times New Roman" panose="02020603050405020304" pitchFamily="18" charset="0"/>
              </a:rPr>
              <a:t> Öğrencilerin muafiyetleri e-Okul sistemine işlenecektir. Bu durumda olan öğrencilerin ortak sınav yazılıları için yerleştirmeleri yapılmış olsa dahi </a:t>
            </a:r>
            <a:r>
              <a:rPr lang="tr-TR" sz="2300" b="1" u="sng" dirty="0">
                <a:latin typeface="Times New Roman" panose="02020603050405020304" pitchFamily="18" charset="0"/>
                <a:cs typeface="Times New Roman" panose="02020603050405020304" pitchFamily="18" charset="0"/>
              </a:rPr>
              <a:t>bölge sınav yürütme komisyon kararı ile sınava alınmayacaktır</a:t>
            </a:r>
            <a:r>
              <a:rPr lang="tr-TR" sz="2300" b="1" u="sng" dirty="0" smtClean="0">
                <a:latin typeface="Times New Roman" panose="02020603050405020304" pitchFamily="18" charset="0"/>
                <a:cs typeface="Times New Roman" panose="02020603050405020304" pitchFamily="18" charset="0"/>
              </a:rPr>
              <a:t>.</a:t>
            </a:r>
            <a:endParaRPr lang="tr-TR" sz="23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363852"/>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p:cNvSpPr txBox="1"/>
          <p:nvPr/>
        </p:nvSpPr>
        <p:spPr>
          <a:xfrm>
            <a:off x="251400" y="260560"/>
            <a:ext cx="86412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tr-TR" sz="2800" b="1" u="sng" dirty="0"/>
              <a:t>ORTAK SINAV UYGULAMA </a:t>
            </a:r>
            <a:r>
              <a:rPr lang="tr-TR" sz="2800" b="1" u="sng" dirty="0" smtClean="0"/>
              <a:t>BİLGİLERİ</a:t>
            </a:r>
            <a:endParaRPr lang="tr-TR" sz="2800" b="1" u="sng" dirty="0"/>
          </a:p>
        </p:txBody>
      </p:sp>
      <p:sp>
        <p:nvSpPr>
          <p:cNvPr id="3" name="Slayt Numarası Yer Tutucusu 2"/>
          <p:cNvSpPr>
            <a:spLocks noGrp="1"/>
          </p:cNvSpPr>
          <p:nvPr>
            <p:ph type="sldNum" sz="quarter" idx="12"/>
          </p:nvPr>
        </p:nvSpPr>
        <p:spPr/>
        <p:txBody>
          <a:bodyPr/>
          <a:lstStyle/>
          <a:p>
            <a:pPr>
              <a:defRPr/>
            </a:pPr>
            <a:fld id="{AEA71744-EA24-414A-B654-9DE88A339997}" type="slidenum">
              <a:rPr lang="tr-TR" smtClean="0"/>
              <a:pPr>
                <a:defRPr/>
              </a:pPr>
              <a:t>9</a:t>
            </a:fld>
            <a:endParaRPr lang="tr-TR" dirty="0"/>
          </a:p>
        </p:txBody>
      </p:sp>
      <p:sp>
        <p:nvSpPr>
          <p:cNvPr id="2" name="Metin kutusu 1"/>
          <p:cNvSpPr txBox="1"/>
          <p:nvPr/>
        </p:nvSpPr>
        <p:spPr>
          <a:xfrm>
            <a:off x="259682" y="803268"/>
            <a:ext cx="8632918" cy="53860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tr-TR" sz="3200" i="1" u="sng" dirty="0"/>
              <a:t>B- Okul müdürlükleri tarafından:</a:t>
            </a:r>
          </a:p>
          <a:p>
            <a:pPr algn="just"/>
            <a:r>
              <a:rPr lang="tr-TR" sz="2400" dirty="0"/>
              <a:t>1. Sınav gününden önce sınav güvenlik kutularını teslim alan bina sınav komisyonunca, sınav tamamlanıncaya kadar geçen süre içerisinde her türlü güvenlik tedbirlerinin alınması sağlanacak ve bu aşamalar tutanakla belgelendirecektir.  </a:t>
            </a:r>
          </a:p>
          <a:p>
            <a:pPr algn="just"/>
            <a:r>
              <a:rPr lang="tr-TR" sz="2400" dirty="0"/>
              <a:t>2. Sınavlarla ilgili olarak velilere ve öğrencilere sınavda dikkat edilmesi gereken hususlar hakkında gerekli bilgilendirilmeler yapılacaktır.</a:t>
            </a:r>
          </a:p>
          <a:p>
            <a:pPr algn="just"/>
            <a:r>
              <a:rPr lang="tr-TR" sz="2400" dirty="0"/>
              <a:t>3. </a:t>
            </a:r>
            <a:r>
              <a:rPr lang="tr-TR" sz="2400" b="1" u="sng" dirty="0"/>
              <a:t>Öğrenci yoklama listelerini e-Okul sisteminden alarak, öğrencilerin görebilecekleri yerde ilan edilecektir. </a:t>
            </a:r>
            <a:endParaRPr lang="tr-TR" sz="2400" b="1" u="sng" dirty="0" smtClean="0"/>
          </a:p>
          <a:p>
            <a:pPr algn="just"/>
            <a:r>
              <a:rPr lang="tr-TR" sz="2400" dirty="0"/>
              <a:t>4. Sınav yapılacak olan salonların (sınıfların) duvarlarında eğitime yardımcı materyal bulunan okullarda, sınav günlerinde bu materyallerin görülmemesi için gerekli her türlü tedbir alınacaktır. </a:t>
            </a:r>
          </a:p>
          <a:p>
            <a:pPr algn="just"/>
            <a:endParaRPr lang="tr-TR" sz="2400" dirty="0"/>
          </a:p>
        </p:txBody>
      </p:sp>
    </p:spTree>
    <p:extLst>
      <p:ext uri="{BB962C8B-B14F-4D97-AF65-F5344CB8AC3E}">
        <p14:creationId xmlns:p14="http://schemas.microsoft.com/office/powerpoint/2010/main" val="216275869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spDef>
      <a:spPr/>
      <a:bodyPr/>
      <a:lstStyle/>
      <a:style>
        <a:lnRef idx="2">
          <a:schemeClr val="dk1"/>
        </a:lnRef>
        <a:fillRef idx="1">
          <a:schemeClr val="lt1"/>
        </a:fillRef>
        <a:effectRef idx="0">
          <a:schemeClr val="dk1"/>
        </a:effectRef>
        <a:fontRef idx="minor">
          <a:schemeClr val="dk1"/>
        </a:fontRef>
      </a:style>
    </a:sp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3155</TotalTime>
  <Words>2200</Words>
  <Application>Microsoft Office PowerPoint</Application>
  <PresentationFormat>Ekran Gösterisi (4:3)</PresentationFormat>
  <Paragraphs>163</Paragraphs>
  <Slides>22</Slides>
  <Notes>20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Dalga Biçimi</vt:lpstr>
      <vt:lpstr>25-26 KASIM 2015 TARİHLERİNDE YAPILACAK ORTAK SINAVLAR  BİLGİLENDİRME  VE DEĞERLENDİRME  TOPLANTISINA  HOŞ GELDİNİZ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A.ŞANAL</dc:creator>
  <cp:lastModifiedBy>REYMEM</cp:lastModifiedBy>
  <cp:revision>548</cp:revision>
  <cp:lastPrinted>2014-06-24T13:17:58Z</cp:lastPrinted>
  <dcterms:created xsi:type="dcterms:W3CDTF">2012-05-26T19:15:53Z</dcterms:created>
  <dcterms:modified xsi:type="dcterms:W3CDTF">2015-11-19T03:14:42Z</dcterms:modified>
</cp:coreProperties>
</file>