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CF8EFF-79BD-4821-AE9C-1DB48A9CD74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tr-TR"/>
        </a:p>
      </dgm:t>
    </dgm:pt>
    <dgm:pt modelId="{6A98FC71-E347-418D-A6F5-D2A923300C9D}">
      <dgm:prSet/>
      <dgm:spPr/>
      <dgm:t>
        <a:bodyPr/>
        <a:lstStyle/>
        <a:p>
          <a:pPr algn="just"/>
          <a:r>
            <a:rPr lang="tr-TR" dirty="0" smtClean="0"/>
            <a:t>Okul ve kurumlarda, yetersizliği olmayan akranlarıyla birlikte aynı sınıfta eğitimlerine devam eden üstün yetenekli öğrenciler İLE </a:t>
          </a:r>
          <a:endParaRPr lang="tr-TR" dirty="0"/>
        </a:p>
      </dgm:t>
    </dgm:pt>
    <dgm:pt modelId="{F869B56B-C939-43B7-88E1-069055AEAC0A}" type="parTrans" cxnId="{BCB23DE7-FFEA-4F6B-9AF0-1733F82A9E0E}">
      <dgm:prSet/>
      <dgm:spPr/>
      <dgm:t>
        <a:bodyPr/>
        <a:lstStyle/>
        <a:p>
          <a:endParaRPr lang="tr-TR"/>
        </a:p>
      </dgm:t>
    </dgm:pt>
    <dgm:pt modelId="{F78AC74A-0372-48DC-B57F-4A34C15261C8}" type="sibTrans" cxnId="{BCB23DE7-FFEA-4F6B-9AF0-1733F82A9E0E}">
      <dgm:prSet/>
      <dgm:spPr/>
      <dgm:t>
        <a:bodyPr/>
        <a:lstStyle/>
        <a:p>
          <a:endParaRPr lang="tr-TR"/>
        </a:p>
      </dgm:t>
    </dgm:pt>
    <dgm:pt modelId="{97C75082-4382-43F4-9EB7-5B02EE87E3C6}">
      <dgm:prSet/>
      <dgm:spPr/>
      <dgm:t>
        <a:bodyPr/>
        <a:lstStyle/>
        <a:p>
          <a:r>
            <a:rPr lang="tr-TR" dirty="0" smtClean="0"/>
            <a:t>özel eğitime ihtiyacı olan bireylerin tıbbî ve eğitsel değerlendirme ve tanılama sonucunda belirlenen eğitim ihtiyaçları doğrultusunda </a:t>
          </a:r>
          <a:endParaRPr lang="tr-TR" dirty="0"/>
        </a:p>
      </dgm:t>
    </dgm:pt>
    <dgm:pt modelId="{4130FF1F-AD7A-4E73-89E4-FCB4A84998AC}" type="parTrans" cxnId="{7CFEFDF9-35C9-4B39-B005-B35AE944B4CA}">
      <dgm:prSet/>
      <dgm:spPr/>
      <dgm:t>
        <a:bodyPr/>
        <a:lstStyle/>
        <a:p>
          <a:endParaRPr lang="tr-TR"/>
        </a:p>
      </dgm:t>
    </dgm:pt>
    <dgm:pt modelId="{6D3CECE4-3E4A-4A99-8754-0BA6F5823FB8}" type="sibTrans" cxnId="{7CFEFDF9-35C9-4B39-B005-B35AE944B4CA}">
      <dgm:prSet/>
      <dgm:spPr/>
      <dgm:t>
        <a:bodyPr/>
        <a:lstStyle/>
        <a:p>
          <a:endParaRPr lang="tr-TR"/>
        </a:p>
      </dgm:t>
    </dgm:pt>
    <dgm:pt modelId="{161D989A-DED2-473C-85F8-6504A4B86AD6}">
      <dgm:prSet/>
      <dgm:spPr/>
      <dgm:t>
        <a:bodyPr/>
        <a:lstStyle/>
        <a:p>
          <a:r>
            <a:rPr lang="tr-TR" dirty="0" smtClean="0"/>
            <a:t>kendilerine, ailelerine, öğretmenlerine ve okul personeline uzman personel, araç-gereç, eğitim ve danışmanlık hizmetlerine </a:t>
          </a:r>
          <a:r>
            <a:rPr lang="tr-TR" b="1" dirty="0" smtClean="0"/>
            <a:t>Destek Eğitim</a:t>
          </a:r>
          <a:r>
            <a:rPr lang="tr-TR" dirty="0" smtClean="0"/>
            <a:t> denir. </a:t>
          </a:r>
          <a:endParaRPr lang="tr-TR" dirty="0"/>
        </a:p>
      </dgm:t>
    </dgm:pt>
    <dgm:pt modelId="{3CCEE6B9-18A7-4D85-A9B0-3BF7476E8760}" type="parTrans" cxnId="{FDDF5426-B1E5-4B06-96A8-15E291963217}">
      <dgm:prSet/>
      <dgm:spPr/>
      <dgm:t>
        <a:bodyPr/>
        <a:lstStyle/>
        <a:p>
          <a:endParaRPr lang="tr-TR"/>
        </a:p>
      </dgm:t>
    </dgm:pt>
    <dgm:pt modelId="{BF8CD034-879A-4D67-868A-EE7523303563}" type="sibTrans" cxnId="{FDDF5426-B1E5-4B06-96A8-15E291963217}">
      <dgm:prSet/>
      <dgm:spPr/>
      <dgm:t>
        <a:bodyPr/>
        <a:lstStyle/>
        <a:p>
          <a:endParaRPr lang="tr-TR"/>
        </a:p>
      </dgm:t>
    </dgm:pt>
    <dgm:pt modelId="{917CB129-A225-44C6-AF55-30655FDDCC6B}" type="pres">
      <dgm:prSet presAssocID="{BCCF8EFF-79BD-4821-AE9C-1DB48A9CD742}" presName="outerComposite" presStyleCnt="0">
        <dgm:presLayoutVars>
          <dgm:chMax val="5"/>
          <dgm:dir/>
          <dgm:resizeHandles val="exact"/>
        </dgm:presLayoutVars>
      </dgm:prSet>
      <dgm:spPr/>
      <dgm:t>
        <a:bodyPr/>
        <a:lstStyle/>
        <a:p>
          <a:endParaRPr lang="tr-TR"/>
        </a:p>
      </dgm:t>
    </dgm:pt>
    <dgm:pt modelId="{C0455B2B-F68D-4250-B6D6-859F072ECF19}" type="pres">
      <dgm:prSet presAssocID="{BCCF8EFF-79BD-4821-AE9C-1DB48A9CD742}" presName="dummyMaxCanvas" presStyleCnt="0">
        <dgm:presLayoutVars/>
      </dgm:prSet>
      <dgm:spPr/>
    </dgm:pt>
    <dgm:pt modelId="{2DAAB7E4-C8E3-4E5A-B635-82D53ED9BDF0}" type="pres">
      <dgm:prSet presAssocID="{BCCF8EFF-79BD-4821-AE9C-1DB48A9CD742}" presName="ThreeNodes_1" presStyleLbl="node1" presStyleIdx="0" presStyleCnt="3">
        <dgm:presLayoutVars>
          <dgm:bulletEnabled val="1"/>
        </dgm:presLayoutVars>
      </dgm:prSet>
      <dgm:spPr/>
      <dgm:t>
        <a:bodyPr/>
        <a:lstStyle/>
        <a:p>
          <a:endParaRPr lang="tr-TR"/>
        </a:p>
      </dgm:t>
    </dgm:pt>
    <dgm:pt modelId="{47688C8F-E20B-4301-A30A-D6612CEF4EE1}" type="pres">
      <dgm:prSet presAssocID="{BCCF8EFF-79BD-4821-AE9C-1DB48A9CD742}" presName="ThreeNodes_2" presStyleLbl="node1" presStyleIdx="1" presStyleCnt="3">
        <dgm:presLayoutVars>
          <dgm:bulletEnabled val="1"/>
        </dgm:presLayoutVars>
      </dgm:prSet>
      <dgm:spPr/>
      <dgm:t>
        <a:bodyPr/>
        <a:lstStyle/>
        <a:p>
          <a:endParaRPr lang="tr-TR"/>
        </a:p>
      </dgm:t>
    </dgm:pt>
    <dgm:pt modelId="{F4B65391-10F7-423D-B83E-8ED7302B5154}" type="pres">
      <dgm:prSet presAssocID="{BCCF8EFF-79BD-4821-AE9C-1DB48A9CD742}" presName="ThreeNodes_3" presStyleLbl="node1" presStyleIdx="2" presStyleCnt="3">
        <dgm:presLayoutVars>
          <dgm:bulletEnabled val="1"/>
        </dgm:presLayoutVars>
      </dgm:prSet>
      <dgm:spPr/>
      <dgm:t>
        <a:bodyPr/>
        <a:lstStyle/>
        <a:p>
          <a:endParaRPr lang="tr-TR"/>
        </a:p>
      </dgm:t>
    </dgm:pt>
    <dgm:pt modelId="{679E1A59-A914-4F23-B7A1-1D64B9BFBE6A}" type="pres">
      <dgm:prSet presAssocID="{BCCF8EFF-79BD-4821-AE9C-1DB48A9CD742}" presName="ThreeConn_1-2" presStyleLbl="fgAccFollowNode1" presStyleIdx="0" presStyleCnt="2">
        <dgm:presLayoutVars>
          <dgm:bulletEnabled val="1"/>
        </dgm:presLayoutVars>
      </dgm:prSet>
      <dgm:spPr/>
      <dgm:t>
        <a:bodyPr/>
        <a:lstStyle/>
        <a:p>
          <a:endParaRPr lang="tr-TR"/>
        </a:p>
      </dgm:t>
    </dgm:pt>
    <dgm:pt modelId="{DC661CEB-1BA8-45C4-8767-A84DEFB715FF}" type="pres">
      <dgm:prSet presAssocID="{BCCF8EFF-79BD-4821-AE9C-1DB48A9CD742}" presName="ThreeConn_2-3" presStyleLbl="fgAccFollowNode1" presStyleIdx="1" presStyleCnt="2">
        <dgm:presLayoutVars>
          <dgm:bulletEnabled val="1"/>
        </dgm:presLayoutVars>
      </dgm:prSet>
      <dgm:spPr/>
      <dgm:t>
        <a:bodyPr/>
        <a:lstStyle/>
        <a:p>
          <a:endParaRPr lang="tr-TR"/>
        </a:p>
      </dgm:t>
    </dgm:pt>
    <dgm:pt modelId="{0C3D19E6-897E-43F7-A279-47D4E11A1C20}" type="pres">
      <dgm:prSet presAssocID="{BCCF8EFF-79BD-4821-AE9C-1DB48A9CD742}" presName="ThreeNodes_1_text" presStyleLbl="node1" presStyleIdx="2" presStyleCnt="3">
        <dgm:presLayoutVars>
          <dgm:bulletEnabled val="1"/>
        </dgm:presLayoutVars>
      </dgm:prSet>
      <dgm:spPr/>
      <dgm:t>
        <a:bodyPr/>
        <a:lstStyle/>
        <a:p>
          <a:endParaRPr lang="tr-TR"/>
        </a:p>
      </dgm:t>
    </dgm:pt>
    <dgm:pt modelId="{7C9DB200-E3B5-4C9F-AF74-D0AC170260B3}" type="pres">
      <dgm:prSet presAssocID="{BCCF8EFF-79BD-4821-AE9C-1DB48A9CD742}" presName="ThreeNodes_2_text" presStyleLbl="node1" presStyleIdx="2" presStyleCnt="3">
        <dgm:presLayoutVars>
          <dgm:bulletEnabled val="1"/>
        </dgm:presLayoutVars>
      </dgm:prSet>
      <dgm:spPr/>
      <dgm:t>
        <a:bodyPr/>
        <a:lstStyle/>
        <a:p>
          <a:endParaRPr lang="tr-TR"/>
        </a:p>
      </dgm:t>
    </dgm:pt>
    <dgm:pt modelId="{8D3AAEE8-3C89-462F-A44D-FBEA957EF220}" type="pres">
      <dgm:prSet presAssocID="{BCCF8EFF-79BD-4821-AE9C-1DB48A9CD742}" presName="ThreeNodes_3_text" presStyleLbl="node1" presStyleIdx="2" presStyleCnt="3">
        <dgm:presLayoutVars>
          <dgm:bulletEnabled val="1"/>
        </dgm:presLayoutVars>
      </dgm:prSet>
      <dgm:spPr/>
      <dgm:t>
        <a:bodyPr/>
        <a:lstStyle/>
        <a:p>
          <a:endParaRPr lang="tr-TR"/>
        </a:p>
      </dgm:t>
    </dgm:pt>
  </dgm:ptLst>
  <dgm:cxnLst>
    <dgm:cxn modelId="{4CEAD107-ADA9-4573-9510-3285217297FA}" type="presOf" srcId="{BCCF8EFF-79BD-4821-AE9C-1DB48A9CD742}" destId="{917CB129-A225-44C6-AF55-30655FDDCC6B}" srcOrd="0" destOrd="0" presId="urn:microsoft.com/office/officeart/2005/8/layout/vProcess5"/>
    <dgm:cxn modelId="{BCB23DE7-FFEA-4F6B-9AF0-1733F82A9E0E}" srcId="{BCCF8EFF-79BD-4821-AE9C-1DB48A9CD742}" destId="{6A98FC71-E347-418D-A6F5-D2A923300C9D}" srcOrd="0" destOrd="0" parTransId="{F869B56B-C939-43B7-88E1-069055AEAC0A}" sibTransId="{F78AC74A-0372-48DC-B57F-4A34C15261C8}"/>
    <dgm:cxn modelId="{8EC3F856-59B2-4144-A1AE-952D002600A0}" type="presOf" srcId="{6A98FC71-E347-418D-A6F5-D2A923300C9D}" destId="{2DAAB7E4-C8E3-4E5A-B635-82D53ED9BDF0}" srcOrd="0" destOrd="0" presId="urn:microsoft.com/office/officeart/2005/8/layout/vProcess5"/>
    <dgm:cxn modelId="{53DDE353-A0E7-42BC-9023-39A1B81A3B46}" type="presOf" srcId="{6D3CECE4-3E4A-4A99-8754-0BA6F5823FB8}" destId="{DC661CEB-1BA8-45C4-8767-A84DEFB715FF}" srcOrd="0" destOrd="0" presId="urn:microsoft.com/office/officeart/2005/8/layout/vProcess5"/>
    <dgm:cxn modelId="{7CFEFDF9-35C9-4B39-B005-B35AE944B4CA}" srcId="{BCCF8EFF-79BD-4821-AE9C-1DB48A9CD742}" destId="{97C75082-4382-43F4-9EB7-5B02EE87E3C6}" srcOrd="1" destOrd="0" parTransId="{4130FF1F-AD7A-4E73-89E4-FCB4A84998AC}" sibTransId="{6D3CECE4-3E4A-4A99-8754-0BA6F5823FB8}"/>
    <dgm:cxn modelId="{FDDF5426-B1E5-4B06-96A8-15E291963217}" srcId="{BCCF8EFF-79BD-4821-AE9C-1DB48A9CD742}" destId="{161D989A-DED2-473C-85F8-6504A4B86AD6}" srcOrd="2" destOrd="0" parTransId="{3CCEE6B9-18A7-4D85-A9B0-3BF7476E8760}" sibTransId="{BF8CD034-879A-4D67-868A-EE7523303563}"/>
    <dgm:cxn modelId="{CF3946B1-5C14-4A35-9ADE-896C95EB6DB2}" type="presOf" srcId="{6A98FC71-E347-418D-A6F5-D2A923300C9D}" destId="{0C3D19E6-897E-43F7-A279-47D4E11A1C20}" srcOrd="1" destOrd="0" presId="urn:microsoft.com/office/officeart/2005/8/layout/vProcess5"/>
    <dgm:cxn modelId="{DACE0059-4732-4198-8AB7-A468B5A4862C}" type="presOf" srcId="{161D989A-DED2-473C-85F8-6504A4B86AD6}" destId="{8D3AAEE8-3C89-462F-A44D-FBEA957EF220}" srcOrd="1" destOrd="0" presId="urn:microsoft.com/office/officeart/2005/8/layout/vProcess5"/>
    <dgm:cxn modelId="{9CD6C805-96EA-4AA6-BF77-AA5ABCF0D033}" type="presOf" srcId="{161D989A-DED2-473C-85F8-6504A4B86AD6}" destId="{F4B65391-10F7-423D-B83E-8ED7302B5154}" srcOrd="0" destOrd="0" presId="urn:microsoft.com/office/officeart/2005/8/layout/vProcess5"/>
    <dgm:cxn modelId="{E076EE17-D190-4D60-8C76-3D8A30F8FCD4}" type="presOf" srcId="{97C75082-4382-43F4-9EB7-5B02EE87E3C6}" destId="{47688C8F-E20B-4301-A30A-D6612CEF4EE1}" srcOrd="0" destOrd="0" presId="urn:microsoft.com/office/officeart/2005/8/layout/vProcess5"/>
    <dgm:cxn modelId="{509C8643-FD50-4B86-A9C4-345779721F29}" type="presOf" srcId="{97C75082-4382-43F4-9EB7-5B02EE87E3C6}" destId="{7C9DB200-E3B5-4C9F-AF74-D0AC170260B3}" srcOrd="1" destOrd="0" presId="urn:microsoft.com/office/officeart/2005/8/layout/vProcess5"/>
    <dgm:cxn modelId="{B46266DB-3E64-4420-AD3F-4D24C523D418}" type="presOf" srcId="{F78AC74A-0372-48DC-B57F-4A34C15261C8}" destId="{679E1A59-A914-4F23-B7A1-1D64B9BFBE6A}" srcOrd="0" destOrd="0" presId="urn:microsoft.com/office/officeart/2005/8/layout/vProcess5"/>
    <dgm:cxn modelId="{228ECCE5-34F7-47F2-9B3E-3A634F391DF2}" type="presParOf" srcId="{917CB129-A225-44C6-AF55-30655FDDCC6B}" destId="{C0455B2B-F68D-4250-B6D6-859F072ECF19}" srcOrd="0" destOrd="0" presId="urn:microsoft.com/office/officeart/2005/8/layout/vProcess5"/>
    <dgm:cxn modelId="{787C44A3-E39C-4C31-B1DF-DF0B18004462}" type="presParOf" srcId="{917CB129-A225-44C6-AF55-30655FDDCC6B}" destId="{2DAAB7E4-C8E3-4E5A-B635-82D53ED9BDF0}" srcOrd="1" destOrd="0" presId="urn:microsoft.com/office/officeart/2005/8/layout/vProcess5"/>
    <dgm:cxn modelId="{8E36DCA0-5D39-4F63-BC71-301441F3BFD4}" type="presParOf" srcId="{917CB129-A225-44C6-AF55-30655FDDCC6B}" destId="{47688C8F-E20B-4301-A30A-D6612CEF4EE1}" srcOrd="2" destOrd="0" presId="urn:microsoft.com/office/officeart/2005/8/layout/vProcess5"/>
    <dgm:cxn modelId="{69E0F599-CF39-4608-9154-55FA9509E05B}" type="presParOf" srcId="{917CB129-A225-44C6-AF55-30655FDDCC6B}" destId="{F4B65391-10F7-423D-B83E-8ED7302B5154}" srcOrd="3" destOrd="0" presId="urn:microsoft.com/office/officeart/2005/8/layout/vProcess5"/>
    <dgm:cxn modelId="{64BEF100-94DA-479C-AA48-64F7D8427308}" type="presParOf" srcId="{917CB129-A225-44C6-AF55-30655FDDCC6B}" destId="{679E1A59-A914-4F23-B7A1-1D64B9BFBE6A}" srcOrd="4" destOrd="0" presId="urn:microsoft.com/office/officeart/2005/8/layout/vProcess5"/>
    <dgm:cxn modelId="{3E3476CD-CFAE-43A1-9BA0-CBA6B0FA49A4}" type="presParOf" srcId="{917CB129-A225-44C6-AF55-30655FDDCC6B}" destId="{DC661CEB-1BA8-45C4-8767-A84DEFB715FF}" srcOrd="5" destOrd="0" presId="urn:microsoft.com/office/officeart/2005/8/layout/vProcess5"/>
    <dgm:cxn modelId="{51644C04-111C-464E-9E0B-9263BD8FE487}" type="presParOf" srcId="{917CB129-A225-44C6-AF55-30655FDDCC6B}" destId="{0C3D19E6-897E-43F7-A279-47D4E11A1C20}" srcOrd="6" destOrd="0" presId="urn:microsoft.com/office/officeart/2005/8/layout/vProcess5"/>
    <dgm:cxn modelId="{20EB1C09-34BF-46B5-B9C1-AA7C957A9F7F}" type="presParOf" srcId="{917CB129-A225-44C6-AF55-30655FDDCC6B}" destId="{7C9DB200-E3B5-4C9F-AF74-D0AC170260B3}" srcOrd="7" destOrd="0" presId="urn:microsoft.com/office/officeart/2005/8/layout/vProcess5"/>
    <dgm:cxn modelId="{DF8558EC-2B2F-47FF-ADB9-ABD2FDDFDBD5}" type="presParOf" srcId="{917CB129-A225-44C6-AF55-30655FDDCC6B}" destId="{8D3AAEE8-3C89-462F-A44D-FBEA957EF22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AB7E4-C8E3-4E5A-B635-82D53ED9BDF0}">
      <dsp:nvSpPr>
        <dsp:cNvPr id="0" name=""/>
        <dsp:cNvSpPr/>
      </dsp:nvSpPr>
      <dsp:spPr>
        <a:xfrm>
          <a:off x="0" y="0"/>
          <a:ext cx="6374447" cy="144018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tr-TR" sz="2200" kern="1200" dirty="0" smtClean="0"/>
            <a:t>Okul ve kurumlarda, yetersizliği olmayan akranlarıyla birlikte aynı sınıfta eğitimlerine devam eden üstün yetenekli öğrenciler İLE </a:t>
          </a:r>
          <a:endParaRPr lang="tr-TR" sz="2200" kern="1200" dirty="0"/>
        </a:p>
      </dsp:txBody>
      <dsp:txXfrm>
        <a:off x="42181" y="42181"/>
        <a:ext cx="4820381" cy="1355818"/>
      </dsp:txXfrm>
    </dsp:sp>
    <dsp:sp modelId="{47688C8F-E20B-4301-A30A-D6612CEF4EE1}">
      <dsp:nvSpPr>
        <dsp:cNvPr id="0" name=""/>
        <dsp:cNvSpPr/>
      </dsp:nvSpPr>
      <dsp:spPr>
        <a:xfrm>
          <a:off x="562451" y="1680210"/>
          <a:ext cx="6374447" cy="1440180"/>
        </a:xfrm>
        <a:prstGeom prst="roundRect">
          <a:avLst>
            <a:gd name="adj" fmla="val 10000"/>
          </a:avLst>
        </a:prstGeom>
        <a:solidFill>
          <a:schemeClr val="accent3">
            <a:hueOff val="-568678"/>
            <a:satOff val="-2344"/>
            <a:lumOff val="-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smtClean="0"/>
            <a:t>özel eğitime ihtiyacı olan bireylerin tıbbî ve eğitsel değerlendirme ve tanılama sonucunda belirlenen eğitim ihtiyaçları doğrultusunda </a:t>
          </a:r>
          <a:endParaRPr lang="tr-TR" sz="2200" kern="1200" dirty="0"/>
        </a:p>
      </dsp:txBody>
      <dsp:txXfrm>
        <a:off x="604632" y="1722391"/>
        <a:ext cx="4791517" cy="1355817"/>
      </dsp:txXfrm>
    </dsp:sp>
    <dsp:sp modelId="{F4B65391-10F7-423D-B83E-8ED7302B5154}">
      <dsp:nvSpPr>
        <dsp:cNvPr id="0" name=""/>
        <dsp:cNvSpPr/>
      </dsp:nvSpPr>
      <dsp:spPr>
        <a:xfrm>
          <a:off x="1124902" y="3360420"/>
          <a:ext cx="6374447" cy="1440180"/>
        </a:xfrm>
        <a:prstGeom prst="roundRect">
          <a:avLst>
            <a:gd name="adj" fmla="val 10000"/>
          </a:avLst>
        </a:prstGeom>
        <a:solidFill>
          <a:schemeClr val="accent3">
            <a:hueOff val="-1137357"/>
            <a:satOff val="-4689"/>
            <a:lumOff val="-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smtClean="0"/>
            <a:t>kendilerine, ailelerine, öğretmenlerine ve okul personeline uzman personel, araç-gereç, eğitim ve danışmanlık hizmetlerine </a:t>
          </a:r>
          <a:r>
            <a:rPr lang="tr-TR" sz="2200" b="1" kern="1200" dirty="0" smtClean="0"/>
            <a:t>Destek Eğitim</a:t>
          </a:r>
          <a:r>
            <a:rPr lang="tr-TR" sz="2200" kern="1200" dirty="0" smtClean="0"/>
            <a:t> denir. </a:t>
          </a:r>
          <a:endParaRPr lang="tr-TR" sz="2200" kern="1200" dirty="0"/>
        </a:p>
      </dsp:txBody>
      <dsp:txXfrm>
        <a:off x="1167083" y="3402601"/>
        <a:ext cx="4791517" cy="1355817"/>
      </dsp:txXfrm>
    </dsp:sp>
    <dsp:sp modelId="{679E1A59-A914-4F23-B7A1-1D64B9BFBE6A}">
      <dsp:nvSpPr>
        <dsp:cNvPr id="0" name=""/>
        <dsp:cNvSpPr/>
      </dsp:nvSpPr>
      <dsp:spPr>
        <a:xfrm>
          <a:off x="5438330" y="1092136"/>
          <a:ext cx="936117" cy="93611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5648956" y="1092136"/>
        <a:ext cx="514865" cy="704428"/>
      </dsp:txXfrm>
    </dsp:sp>
    <dsp:sp modelId="{DC661CEB-1BA8-45C4-8767-A84DEFB715FF}">
      <dsp:nvSpPr>
        <dsp:cNvPr id="0" name=""/>
        <dsp:cNvSpPr/>
      </dsp:nvSpPr>
      <dsp:spPr>
        <a:xfrm>
          <a:off x="6000781" y="2762745"/>
          <a:ext cx="936117" cy="936117"/>
        </a:xfrm>
        <a:prstGeom prst="downArrow">
          <a:avLst>
            <a:gd name="adj1" fmla="val 55000"/>
            <a:gd name="adj2" fmla="val 45000"/>
          </a:avLst>
        </a:prstGeom>
        <a:solidFill>
          <a:schemeClr val="accent3">
            <a:tint val="40000"/>
            <a:alpha val="90000"/>
            <a:hueOff val="-1932354"/>
            <a:satOff val="-7827"/>
            <a:lumOff val="-648"/>
            <a:alphaOff val="0"/>
          </a:schemeClr>
        </a:solidFill>
        <a:ln w="25400" cap="flat" cmpd="sng" algn="ctr">
          <a:solidFill>
            <a:schemeClr val="accent3">
              <a:tint val="40000"/>
              <a:alpha val="90000"/>
              <a:hueOff val="-1932354"/>
              <a:satOff val="-7827"/>
              <a:lumOff val="-6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6211407" y="2762745"/>
        <a:ext cx="514865" cy="70442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04D3DDF0-22E8-43EE-8047-FF206F350EC4}" type="datetimeFigureOut">
              <a:rPr lang="tr-TR" smtClean="0"/>
              <a:pPr/>
              <a:t>06.12.2015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4D3DDF0-22E8-43EE-8047-FF206F350EC4}" type="datetimeFigureOut">
              <a:rPr lang="tr-TR" smtClean="0"/>
              <a:pPr/>
              <a:t>06.12.2015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E9BA99-FDE0-4F4D-A5CC-15C2DB58DE3F}"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359898"/>
            <a:ext cx="7795592" cy="3573158"/>
          </a:xfrm>
        </p:spPr>
        <p:txBody>
          <a:bodyPr>
            <a:normAutofit/>
          </a:bodyPr>
          <a:lstStyle/>
          <a:p>
            <a:r>
              <a:rPr lang="tr-TR" dirty="0" smtClean="0"/>
              <a:t>DESTEK EĞİTİM </a:t>
            </a:r>
            <a:r>
              <a:rPr lang="tr-TR" dirty="0" smtClean="0"/>
              <a:t>UYGULAMASI </a:t>
            </a:r>
            <a:r>
              <a:rPr lang="tr-TR" dirty="0" smtClean="0"/>
              <a:t/>
            </a:r>
            <a:br>
              <a:rPr lang="tr-TR" dirty="0" smtClean="0"/>
            </a:br>
            <a:endParaRPr lang="tr-TR" dirty="0"/>
          </a:p>
        </p:txBody>
      </p:sp>
      <p:sp>
        <p:nvSpPr>
          <p:cNvPr id="3" name="2 Alt Başlık"/>
          <p:cNvSpPr>
            <a:spLocks noGrp="1"/>
          </p:cNvSpPr>
          <p:nvPr>
            <p:ph type="subTitle" idx="1"/>
          </p:nvPr>
        </p:nvSpPr>
        <p:spPr>
          <a:xfrm>
            <a:off x="1691680" y="5157192"/>
            <a:ext cx="7147520" cy="1008112"/>
          </a:xfrm>
        </p:spPr>
        <p:txBody>
          <a:bodyPr/>
          <a:lstStyle/>
          <a:p>
            <a:pPr algn="ctr"/>
            <a:r>
              <a:rPr lang="tr-TR" dirty="0" smtClean="0"/>
              <a:t>ÖZEL EĞİTİM VE REHBERLİK ŞUBE MÜDÜRLÜĞÜ </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dirty="0" smtClean="0"/>
              <a:t>Destek Eğitim uygulaması için önemli olan;</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1-Eğitim-öğretime uygun fiziki koşullara sahip bir ortam,</a:t>
            </a:r>
          </a:p>
          <a:p>
            <a:pPr>
              <a:buNone/>
            </a:pPr>
            <a:endParaRPr lang="tr-TR" dirty="0" smtClean="0"/>
          </a:p>
          <a:p>
            <a:pPr lvl="0"/>
            <a:r>
              <a:rPr lang="tr-TR" dirty="0" smtClean="0"/>
              <a:t>2-İhtiyaç sahibi olan ve Bireyselleştirilmiş Eğitim Planı (BEP) hazırlanmış bir öğrenci,</a:t>
            </a:r>
          </a:p>
          <a:p>
            <a:pPr>
              <a:buNone/>
            </a:pPr>
            <a:endParaRPr lang="tr-TR" dirty="0" smtClean="0"/>
          </a:p>
          <a:p>
            <a:pPr lvl="0"/>
            <a:r>
              <a:rPr lang="tr-TR" dirty="0" smtClean="0"/>
              <a:t>3- Öğretmenin olmasıdır.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260648"/>
            <a:ext cx="7488832" cy="1296144"/>
          </a:xfrm>
        </p:spPr>
        <p:txBody>
          <a:bodyPr>
            <a:normAutofit fontScale="90000"/>
          </a:bodyPr>
          <a:lstStyle/>
          <a:p>
            <a:pPr algn="ct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DESTEK EĞİTİM UYGULAMASINDA KİMLER DERS VEREBİLİR?</a:t>
            </a:r>
            <a:r>
              <a:rPr lang="tr-TR" dirty="0" smtClean="0"/>
              <a:t/>
            </a:r>
            <a:br>
              <a:rPr lang="tr-TR" dirty="0" smtClean="0"/>
            </a:br>
            <a:endParaRPr lang="tr-TR" dirty="0"/>
          </a:p>
        </p:txBody>
      </p:sp>
      <p:sp>
        <p:nvSpPr>
          <p:cNvPr id="3" name="2 İçerik Yer Tutucusu"/>
          <p:cNvSpPr>
            <a:spLocks noGrp="1"/>
          </p:cNvSpPr>
          <p:nvPr>
            <p:ph idx="1"/>
          </p:nvPr>
        </p:nvSpPr>
        <p:spPr>
          <a:xfrm>
            <a:off x="1403648" y="1628800"/>
            <a:ext cx="7488832" cy="4619600"/>
          </a:xfrm>
        </p:spPr>
        <p:txBody>
          <a:bodyPr>
            <a:normAutofit fontScale="92500" lnSpcReduction="10000"/>
          </a:bodyPr>
          <a:lstStyle/>
          <a:p>
            <a:r>
              <a:rPr lang="tr-TR" sz="3000" dirty="0" smtClean="0"/>
              <a:t>Destek Eğitim Uygulaması açılan okullarda öğrencilerin eğitim ihtiyaçlarına göre </a:t>
            </a:r>
            <a:r>
              <a:rPr lang="tr-TR" sz="3000" u="sng" dirty="0" smtClean="0"/>
              <a:t>görme, işitme, zihinsel engelliler sınıf öğretmenleri öncelikli olmak üzere</a:t>
            </a:r>
            <a:r>
              <a:rPr lang="tr-TR" sz="3000" dirty="0" smtClean="0"/>
              <a:t>, </a:t>
            </a:r>
            <a:r>
              <a:rPr lang="tr-TR" sz="3000" u="sng" dirty="0" smtClean="0"/>
              <a:t>gezerek özel eğitim görevi yapan öğretmen, sınıf öğretmeni ve alan öğretmenleri görevlendirilir. </a:t>
            </a:r>
          </a:p>
          <a:p>
            <a:pPr>
              <a:buNone/>
            </a:pPr>
            <a:endParaRPr lang="tr-TR" sz="3000" dirty="0" smtClean="0"/>
          </a:p>
          <a:p>
            <a:r>
              <a:rPr lang="tr-TR" sz="3000" dirty="0" smtClean="0">
                <a:latin typeface="Times New Roman" pitchFamily="18" charset="0"/>
                <a:cs typeface="Times New Roman" pitchFamily="18" charset="0"/>
              </a:rPr>
              <a:t>Destek Eğitim Uygulaması öncelikle okulun öğretmenlerinden olmak üzere RAM’da görevli öğretmenler ya da diğer okul ve kurumlardaki öğretmenler görevlendirilir.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980728"/>
            <a:ext cx="7530040" cy="5267672"/>
          </a:xfrm>
        </p:spPr>
        <p:txBody>
          <a:bodyPr/>
          <a:lstStyle/>
          <a:p>
            <a:r>
              <a:rPr lang="tr-TR" dirty="0" smtClean="0"/>
              <a:t>İlkokul, ortaokul ve liselerde görev yapan alan öğretmenlerinden</a:t>
            </a:r>
            <a:r>
              <a:rPr lang="tr-TR" b="1" i="1" dirty="0" smtClean="0"/>
              <a:t> </a:t>
            </a:r>
            <a:r>
              <a:rPr lang="tr-TR" dirty="0" smtClean="0"/>
              <a:t>maaş karşılığı ders saatini dolduramayan öğretmenlerin yanı sıra, maaş karşılığı ders saatini dolduranlarda, </a:t>
            </a:r>
          </a:p>
          <a:p>
            <a:endParaRPr lang="tr-TR" dirty="0" smtClean="0"/>
          </a:p>
          <a:p>
            <a:r>
              <a:rPr lang="tr-TR" dirty="0" smtClean="0"/>
              <a:t>Destek Eğitim Uygulamasında  ihtiyaçlar doğrultusunda görevlendirilebilinir.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Sınıf öğretmenleri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lvl="0"/>
            <a:r>
              <a:rPr lang="tr-TR" dirty="0" smtClean="0"/>
              <a:t>Maaş ve ek ders karşılığı görevlerini tamamladıktan sonra </a:t>
            </a:r>
            <a:r>
              <a:rPr lang="tr-TR" b="1" i="1" dirty="0" smtClean="0"/>
              <a:t>haftada 8 saate kadar destek eğitimi görev alabilirler</a:t>
            </a:r>
            <a:r>
              <a:rPr lang="tr-TR" dirty="0" smtClean="0"/>
              <a:t>. </a:t>
            </a:r>
          </a:p>
          <a:p>
            <a:pPr lvl="0"/>
            <a:endParaRPr lang="tr-TR" dirty="0" smtClean="0"/>
          </a:p>
          <a:p>
            <a:pPr lvl="0"/>
            <a:r>
              <a:rPr lang="tr-TR" dirty="0" smtClean="0"/>
              <a:t>Sınıf öğretmenlerine haftalık </a:t>
            </a:r>
            <a:r>
              <a:rPr lang="tr-TR" b="1" dirty="0" smtClean="0"/>
              <a:t>30 saat olan ders görevlerinin yanında haftada 8 saat</a:t>
            </a:r>
            <a:r>
              <a:rPr lang="tr-TR" dirty="0" smtClean="0"/>
              <a:t> daha Destek Eğitimi  ders verilebilir.</a:t>
            </a:r>
          </a:p>
          <a:p>
            <a:pPr lvl="0"/>
            <a:endParaRPr lang="tr-TR" b="1" i="1" dirty="0" smtClean="0"/>
          </a:p>
          <a:p>
            <a:pPr lvl="0"/>
            <a:r>
              <a:rPr lang="tr-TR" b="1" i="1" dirty="0" smtClean="0"/>
              <a:t>Destek Eğitim </a:t>
            </a:r>
            <a:r>
              <a:rPr lang="tr-TR" b="1" i="1" dirty="0" err="1" smtClean="0"/>
              <a:t>Uygulmasının</a:t>
            </a:r>
            <a:r>
              <a:rPr lang="tr-TR" b="1" i="1" dirty="0" smtClean="0"/>
              <a:t> derslerin ek ders ücreti, %25 artırımlı ödenir.</a:t>
            </a:r>
            <a:endParaRPr lang="tr-TR" dirty="0" smtClean="0"/>
          </a:p>
          <a:p>
            <a:pPr>
              <a:buNone/>
            </a:pP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Branş öğretmeni</a:t>
            </a:r>
            <a:r>
              <a:rPr lang="tr-TR" dirty="0" smtClean="0"/>
              <a:t>, </a:t>
            </a:r>
            <a:br>
              <a:rPr lang="tr-TR" dirty="0" smtClean="0"/>
            </a:br>
            <a:endParaRPr lang="tr-TR" dirty="0"/>
          </a:p>
        </p:txBody>
      </p:sp>
      <p:sp>
        <p:nvSpPr>
          <p:cNvPr id="3" name="2 İçerik Yer Tutucusu"/>
          <p:cNvSpPr>
            <a:spLocks noGrp="1"/>
          </p:cNvSpPr>
          <p:nvPr>
            <p:ph idx="1"/>
          </p:nvPr>
        </p:nvSpPr>
        <p:spPr>
          <a:xfrm>
            <a:off x="1331640" y="908720"/>
            <a:ext cx="7602048" cy="5339680"/>
          </a:xfrm>
        </p:spPr>
        <p:txBody>
          <a:bodyPr>
            <a:normAutofit fontScale="77500" lnSpcReduction="20000"/>
          </a:bodyPr>
          <a:lstStyle/>
          <a:p>
            <a:pPr lvl="0"/>
            <a:r>
              <a:rPr lang="tr-TR" dirty="0" smtClean="0"/>
              <a:t>Maaş karşılığı ders saatini dolduramayan branş öğretmenine dolduramadığı saat kadar Destek Eğitim uygulaması görevi verilir. Maaş karşılığı verilen Destek Eğitim görevinde ek ders ücreti </a:t>
            </a:r>
            <a:r>
              <a:rPr lang="tr-TR" b="1" dirty="0" smtClean="0"/>
              <a:t>ve %25 artırımlı ödenmez.</a:t>
            </a:r>
          </a:p>
          <a:p>
            <a:pPr lvl="0">
              <a:buNone/>
            </a:pPr>
            <a:endParaRPr lang="tr-TR" dirty="0" smtClean="0"/>
          </a:p>
          <a:p>
            <a:pPr lvl="0"/>
            <a:r>
              <a:rPr lang="tr-TR" dirty="0" smtClean="0"/>
              <a:t>Branş öğretmenlerine, 15 saat maaş karşılığı olan ders yükünün üzerine, </a:t>
            </a:r>
            <a:r>
              <a:rPr lang="tr-TR" b="1" i="1" dirty="0" smtClean="0"/>
              <a:t>6 saat zorunlu </a:t>
            </a:r>
            <a:r>
              <a:rPr lang="tr-TR" dirty="0" smtClean="0"/>
              <a:t>ek ders kapsamında Destek Eğitim görevi verilebilir. </a:t>
            </a:r>
          </a:p>
          <a:p>
            <a:pPr lvl="0"/>
            <a:endParaRPr lang="tr-TR" dirty="0" smtClean="0"/>
          </a:p>
          <a:p>
            <a:pPr lvl="0"/>
            <a:r>
              <a:rPr lang="tr-TR" dirty="0" smtClean="0"/>
              <a:t>Branş öğretmeninin istemesi durumunda, 15 saat maaş karşılığı ve 6 saat zorunlu ek dersin üzerine, </a:t>
            </a:r>
            <a:r>
              <a:rPr lang="tr-TR" b="1" i="1" dirty="0" smtClean="0"/>
              <a:t>9 saat daha Destek Eğitim Uygulaması ek ders görevi verilebilir</a:t>
            </a:r>
            <a:r>
              <a:rPr lang="tr-TR" dirty="0" smtClean="0"/>
              <a:t>. Bir branş öğretmeninin, branşındaki dersleri ile Destek Eğitim dersleri toplamı haftalık </a:t>
            </a:r>
            <a:r>
              <a:rPr lang="tr-TR" b="1" dirty="0" smtClean="0"/>
              <a:t>30 saati </a:t>
            </a:r>
            <a:r>
              <a:rPr lang="tr-TR" dirty="0" smtClean="0"/>
              <a:t>geçemez.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smtClean="0"/>
              <a:t>DESTEK EĞİTİMİ İÇİN ÖDENECEK EK DERS</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lstStyle/>
          <a:p>
            <a:r>
              <a:rPr lang="tr-TR" dirty="0" smtClean="0"/>
              <a:t>Destek eğitim odasında yapılacak eğitim için yönetici ve öğretmenler, “Ek Ders Ücreti” konulu </a:t>
            </a:r>
            <a:r>
              <a:rPr lang="tr-TR" b="1" dirty="0" smtClean="0"/>
              <a:t>2007/19 </a:t>
            </a:r>
            <a:r>
              <a:rPr lang="tr-TR" b="1" dirty="0" err="1" smtClean="0"/>
              <a:t>No’lu</a:t>
            </a:r>
            <a:r>
              <a:rPr lang="tr-TR" b="1" dirty="0" smtClean="0"/>
              <a:t> </a:t>
            </a:r>
            <a:r>
              <a:rPr lang="tr-TR" dirty="0" smtClean="0"/>
              <a:t>Genelge ile ekindeki çizelgede belirtilen azami süreleri geçemeyecek biçimde ek derse girebilirler. </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620688"/>
            <a:ext cx="7458032" cy="5627712"/>
          </a:xfrm>
        </p:spPr>
        <p:txBody>
          <a:bodyPr/>
          <a:lstStyle/>
          <a:p>
            <a:r>
              <a:rPr lang="tr-TR" b="1" i="1" dirty="0" smtClean="0"/>
              <a:t>Öğretmenin, maaş karşılığı girdiği derslerin dışındaki Destek Eğitim Uygulaması her bir saat ek dersin ek ders ücreti, %25 artırımlı ödenir. </a:t>
            </a:r>
            <a:r>
              <a:rPr lang="tr-TR" dirty="0" smtClean="0"/>
              <a:t>(</a:t>
            </a:r>
            <a:r>
              <a:rPr lang="tr-TR" b="1" i="1" dirty="0" smtClean="0"/>
              <a:t>Dayanak: M.E.B. Personel Genel Müdürlüğü 29.01.2009 tarih ve B.08.0.PGM.0.23.01.02.32/287/11227 sayılı yazı. )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Okul yöneticileri</a:t>
            </a:r>
            <a:endParaRPr lang="tr-TR" dirty="0"/>
          </a:p>
        </p:txBody>
      </p:sp>
      <p:sp>
        <p:nvSpPr>
          <p:cNvPr id="3" name="2 İçerik Yer Tutucusu"/>
          <p:cNvSpPr>
            <a:spLocks noGrp="1"/>
          </p:cNvSpPr>
          <p:nvPr>
            <p:ph idx="1"/>
          </p:nvPr>
        </p:nvSpPr>
        <p:spPr/>
        <p:txBody>
          <a:bodyPr>
            <a:normAutofit/>
          </a:bodyPr>
          <a:lstStyle/>
          <a:p>
            <a:pPr>
              <a:buNone/>
            </a:pPr>
            <a:r>
              <a:rPr lang="tr-TR" dirty="0" smtClean="0"/>
              <a:t> Destek Eğitim görevi alabilirler. </a:t>
            </a:r>
          </a:p>
          <a:p>
            <a:pPr>
              <a:buNone/>
            </a:pPr>
            <a:r>
              <a:rPr lang="tr-TR" b="1" i="1" dirty="0" smtClean="0"/>
              <a:t>	Okul yöneticileri maaş karşılığı girmek durumunda oldukları ders görevlerini tamamladıktan sonra, haftada </a:t>
            </a:r>
            <a:r>
              <a:rPr lang="tr-TR" b="1" i="1" u="sng" dirty="0" smtClean="0"/>
              <a:t>6 saate </a:t>
            </a:r>
            <a:r>
              <a:rPr lang="tr-TR" b="1" i="1" dirty="0" smtClean="0"/>
              <a:t>kadar destek eğitim odalarında görev alabilirler. </a:t>
            </a:r>
            <a:endParaRPr lang="tr-TR" dirty="0" smtClean="0"/>
          </a:p>
          <a:p>
            <a:r>
              <a:rPr lang="tr-TR" b="1" i="1" dirty="0" smtClean="0"/>
              <a:t>Okul yöneticilerinin Destek Eğitim Odalarında girdikleri derslerin ek ders ücreti, % 25 artırımlı ödenir.</a:t>
            </a:r>
            <a:endParaRPr lang="tr-TR" dirty="0" smtClean="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Ek ders ücreti karşılığı çalışan</a:t>
            </a:r>
            <a:endParaRPr lang="tr-TR" dirty="0"/>
          </a:p>
        </p:txBody>
      </p:sp>
      <p:sp>
        <p:nvSpPr>
          <p:cNvPr id="3" name="2 İçerik Yer Tutucusu"/>
          <p:cNvSpPr>
            <a:spLocks noGrp="1"/>
          </p:cNvSpPr>
          <p:nvPr>
            <p:ph idx="1"/>
          </p:nvPr>
        </p:nvSpPr>
        <p:spPr/>
        <p:txBody>
          <a:bodyPr/>
          <a:lstStyle/>
          <a:p>
            <a:r>
              <a:rPr lang="tr-TR" dirty="0" smtClean="0"/>
              <a:t>Ücretli öğretmenlere Destek Eğitim uygulama  görevi </a:t>
            </a:r>
            <a:r>
              <a:rPr lang="tr-TR" b="1" u="dbl" dirty="0" smtClean="0"/>
              <a:t>verilememektedir.</a:t>
            </a:r>
            <a:endParaRPr lang="tr-TR" dirty="0" smtClean="0"/>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Destek Eğitim de görev alacak öğretmen okul içinden temin edilemezse; </a:t>
            </a:r>
            <a:r>
              <a:rPr lang="tr-TR" dirty="0" smtClean="0"/>
              <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Destek Eğitim uygulaması için hazırlanan plan okul yönetimi tarafından (hangi saatte hangi öğrencilerin eğitim alacağını ve varsa okuldaki mevcut öğretmenlerin hangi saatlerde görevlendirildiğini içeren planlama) resmi yazı ile İlçe Milli Eğitim Müdürlüğü, İlçe Özel Eğitim Hizmetleri Şube Müdürlüğüne gönderilerek, </a:t>
            </a:r>
            <a:r>
              <a:rPr lang="tr-TR" b="1" i="1" dirty="0" smtClean="0"/>
              <a:t>öğretmen bulunamayan saatler için öğretmen isteğinde bulunulur. </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DESTEK EĞİTİM UYGULAMASI </a:t>
            </a:r>
            <a:endParaRPr lang="tr-TR" dirty="0"/>
          </a:p>
        </p:txBody>
      </p:sp>
      <p:sp>
        <p:nvSpPr>
          <p:cNvPr id="3" name="2 İçerik Yer Tutucusu"/>
          <p:cNvSpPr>
            <a:spLocks noGrp="1"/>
          </p:cNvSpPr>
          <p:nvPr>
            <p:ph idx="1"/>
          </p:nvPr>
        </p:nvSpPr>
        <p:spPr/>
        <p:txBody>
          <a:bodyPr/>
          <a:lstStyle/>
          <a:p>
            <a:r>
              <a:rPr lang="tr-TR" b="1" i="1" dirty="0" smtClean="0"/>
              <a:t>Eğitimleri sırasında desteklenmesi gereken öğrenciler (engelli ya da özel yetenekli öğrenciler/ bireyler) sunulan bir eğitim olanağıdır.</a:t>
            </a:r>
            <a:r>
              <a:rPr lang="tr-TR" dirty="0" smtClean="0"/>
              <a:t> </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000" b="1" dirty="0" smtClean="0"/>
              <a:t>DESTEK EĞİTİM ODASINDA EĞİTİM DESTEĞİ ALAN ÖĞRENCİNİN BAŞARI DEĞERLENDİRMESİ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Öğrencinin genel başarı değerlendirmesinde, sınıf içinde yapılan çalışmaların yanı sıra </a:t>
            </a:r>
            <a:r>
              <a:rPr lang="tr-TR" b="1" i="1" dirty="0" smtClean="0"/>
              <a:t>Destek Eğitim Uygulaması yapılan değerlendirme sonuçları da dikkate alınır. </a:t>
            </a: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OKULLARDA DESTEK ODASI NASIL AÇILIR?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buNone/>
            </a:pPr>
            <a:r>
              <a:rPr lang="tr-TR" b="1" i="1" dirty="0" smtClean="0"/>
              <a:t>   BEP Geliştirme Biriminin önerileri doğrultusunda okulun Rehberlik ve Psikolojik Danışma Hizmetleri Yürütme Komisyonunca </a:t>
            </a:r>
            <a:r>
              <a:rPr lang="tr-TR" dirty="0" smtClean="0"/>
              <a:t>belirlenir.</a:t>
            </a:r>
            <a:r>
              <a:rPr lang="tr-TR" b="1" i="1" dirty="0" smtClean="0"/>
              <a:t> </a:t>
            </a:r>
            <a:r>
              <a:rPr lang="tr-TR" dirty="0" smtClean="0"/>
              <a:t>Bu belirlemede, öğrencilerin öncelikli ihtiyaçları göz önünde bulundurulur.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692696"/>
            <a:ext cx="7530040" cy="5555704"/>
          </a:xfrm>
        </p:spPr>
        <p:txBody>
          <a:bodyPr>
            <a:normAutofit/>
          </a:bodyPr>
          <a:lstStyle/>
          <a:p>
            <a:r>
              <a:rPr lang="tr-TR" dirty="0" smtClean="0"/>
              <a:t>Destek Eğitim, Özel Eğitim Hizmetleri Kurulu’nun önerisi doğrultusunda İl/İlçe Millî Eğitim Müdürlükleri tarafından açılır. Bunun için, Okul Müdürlüğü’nün İlçe Milli Eğitim Müdürlüğü’ne “</a:t>
            </a:r>
            <a:r>
              <a:rPr lang="tr-TR" b="1" i="1" dirty="0" smtClean="0"/>
              <a:t>Okulumuzda özel eğitim desteğine ihtiyacı olan öğrenciler için Destek Eğitim Uygulaması açmak istiyoruz.</a:t>
            </a:r>
            <a:r>
              <a:rPr lang="tr-TR" dirty="0" smtClean="0"/>
              <a:t>” diye yazılmış resmi bir yazıyla başvurması yeterlidir.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0"/>
            <a:ext cx="7530040" cy="1417638"/>
          </a:xfrm>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ÖĞRENCİNİN DESTEK EĞİTİM UYGULAMASINDA HANGİ DERSLERDEN DESTEK ALACAĞININ BELİRLENMESİ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Öğrencinin Destek Eğitimde hangi derslerden destek alacağı, </a:t>
            </a:r>
            <a:r>
              <a:rPr lang="tr-TR" b="1" i="1" dirty="0" smtClean="0"/>
              <a:t>BEP Geliştirme Biriminin önerileri doğrultusunda okulun Rehberlik ve Psikolojik Danışma Hizmetleri Yürütme Komisyonunca </a:t>
            </a:r>
            <a:r>
              <a:rPr lang="tr-TR" dirty="0" smtClean="0"/>
              <a:t>belirlenir.</a:t>
            </a:r>
            <a:r>
              <a:rPr lang="tr-TR" b="1" i="1" dirty="0" smtClean="0"/>
              <a:t> </a:t>
            </a:r>
            <a:r>
              <a:rPr lang="tr-TR" dirty="0" smtClean="0"/>
              <a:t>Derslerin belirlenmesinde, öğrencinin öncelikli ihtiyaçları göz önünde bulundurulur.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BİR ÖĞRENCİ HAFTADA KAÇ SAAT DESTEK EĞİTİM ALABİLİR?</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Öğrencinin Destek Eğitim alacağı haftalık ders saati, </a:t>
            </a:r>
            <a:r>
              <a:rPr lang="tr-TR" b="1" i="1" dirty="0" smtClean="0"/>
              <a:t>öğrencinin haftalık toplam ders saatinin % 40’ını aşmayacak şekilde planlanır. </a:t>
            </a:r>
            <a:r>
              <a:rPr lang="tr-TR" dirty="0" smtClean="0"/>
              <a:t>İlkokul öğrencileri için bu süre haftada 12 saate denk gelmektedir. Öğrencinin ihtiyacı doğrultusunda ve azami ölçüde bu eğitimden yararlanması sağlanır.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200" b="1" dirty="0" smtClean="0"/>
              <a:t>DESTEK EĞİTİM UYGULAMASINDA ÖĞRENCİLERE GRUP OLUŞTURULARAK EĞİTİM VERİLEBİLİR Mİ?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Destek Eğitim de öğrencilerin eğitim performansları dikkate alınarak </a:t>
            </a:r>
            <a:r>
              <a:rPr lang="tr-TR" b="1" i="1" dirty="0" smtClean="0"/>
              <a:t>birebir eğitim yapılması esastır.</a:t>
            </a:r>
          </a:p>
          <a:p>
            <a:r>
              <a:rPr lang="tr-TR" b="1" i="1" dirty="0" smtClean="0"/>
              <a:t> </a:t>
            </a:r>
            <a:r>
              <a:rPr lang="tr-TR" dirty="0" smtClean="0"/>
              <a:t>Ancak, gerektiğinde eğitim performansı bakımından aynı seviyede olan öğrencilerle grup eğitimi de yapılabilir. Verilecek eğitim desteğinin niteliğinin etkilenmemesi için, </a:t>
            </a:r>
            <a:r>
              <a:rPr lang="tr-TR" b="1" i="1" dirty="0" smtClean="0"/>
              <a:t>grup oluşturulması gerekiyorsa, gruptaki öğrenci sayısı </a:t>
            </a:r>
            <a:r>
              <a:rPr lang="tr-TR" b="1" i="1" u="sng" dirty="0" smtClean="0"/>
              <a:t>üçtür.</a:t>
            </a:r>
            <a:r>
              <a:rPr lang="tr-TR" b="1" i="1" dirty="0" smtClean="0"/>
              <a:t> Gruba alınan öğrencilerin destek aldıkları ders ile ilgili ortak gereksinimleri olması gerekmektedir. Yani her üç öğrenci ile de aynı amaç çalışılmalıdır.</a:t>
            </a:r>
            <a:endParaRPr lang="tr-TR" dirty="0" smtClean="0"/>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
            </a:r>
            <a:br>
              <a:rPr lang="tr-TR" sz="2700" b="1" dirty="0" smtClean="0"/>
            </a:br>
            <a:r>
              <a:rPr lang="tr-TR" sz="2700" b="1" dirty="0" smtClean="0"/>
              <a:t>DESTEK EĞİTİM UYGULAMASINDA ÖĞRENCİ HANGİ SAATLERDE DERS ALABİLİR?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a. </a:t>
            </a:r>
            <a:r>
              <a:rPr lang="tr-TR" b="1" i="1" dirty="0" smtClean="0"/>
              <a:t>Öğrenci, sınıf arkadaşlarıyla beraber yürütemediği derslerin bazı saatlerinde Destek Eğitim uygulaması  alınarak ilgili dersi </a:t>
            </a:r>
            <a:r>
              <a:rPr lang="tr-TR" b="1" i="1" dirty="0" err="1" smtClean="0"/>
              <a:t>BEP’i</a:t>
            </a:r>
            <a:r>
              <a:rPr lang="tr-TR" b="1" i="1" dirty="0" smtClean="0"/>
              <a:t> doğrultusunda alması sağlanabilir. </a:t>
            </a:r>
            <a:r>
              <a:rPr lang="tr-TR" dirty="0" smtClean="0"/>
              <a:t>Ancak, bir dersin tamamı (Örneğin Türkçe dersi haftada 5 saat ise, 5 saatin tamamı) sadece Destek Eğitim Odasında verilmemelidir. </a:t>
            </a:r>
            <a:r>
              <a:rPr lang="tr-TR" b="1" i="1" dirty="0" smtClean="0"/>
              <a:t>Öğrenci, ilgili dersi akranlarıyla da alabilmelidir. </a:t>
            </a:r>
            <a:r>
              <a:rPr lang="tr-TR" dirty="0" smtClean="0"/>
              <a:t>Haftada 5 saat olan Türkçe dersinin 3-4 saati Destek Eğitim Odasında, kalan 1-2 saati ise kendi sınıfında alınmalıdır. Öğrencinin Türkçe dersinden daha fazla ders desteği alması isteniyorsa, bu dersler okulun ders saatleri içinde olmak kaydıyla, velisinin de onayını alarak, öğrencinin ders saatleri dışında verilebilir.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b. </a:t>
            </a:r>
            <a:r>
              <a:rPr lang="tr-TR" dirty="0" smtClean="0"/>
              <a:t>İkili eğitim yapılan okullarda, velinin de onayını alarak, sabahçı öğrencilere öğleden sonra, öğleci öğrencilere sabah, Destek Eğitim Odasında ders verilebilir.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c. </a:t>
            </a:r>
            <a:r>
              <a:rPr lang="tr-TR" b="1" i="1" dirty="0" smtClean="0"/>
              <a:t>Tam gün eğitim yapılan okullarda, saat 14.30’dan sonra </a:t>
            </a:r>
            <a:r>
              <a:rPr lang="tr-TR" dirty="0" smtClean="0"/>
              <a:t>kurs, etüt, egzersiz gibi eğitim öğretim çalışmaları devam ettiğinden, velinin de onayını alarak, </a:t>
            </a:r>
            <a:r>
              <a:rPr lang="tr-TR" b="1" i="1" dirty="0" smtClean="0"/>
              <a:t>öğrenciye Destek Eğitim uygulaması </a:t>
            </a:r>
            <a:r>
              <a:rPr lang="tr-TR" b="1" i="1" dirty="0" err="1" smtClean="0"/>
              <a:t>yapılabilinir</a:t>
            </a:r>
            <a:r>
              <a:rPr lang="tr-TR" b="1" i="1" dirty="0" smtClean="0"/>
              <a:t>. </a:t>
            </a:r>
            <a:endParaRPr lang="tr-TR" dirty="0"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Dikkat !</a:t>
            </a:r>
            <a:endParaRPr lang="tr-TR" dirty="0"/>
          </a:p>
        </p:txBody>
      </p:sp>
      <p:sp>
        <p:nvSpPr>
          <p:cNvPr id="3" name="2 İçerik Yer Tutucusu"/>
          <p:cNvSpPr>
            <a:spLocks noGrp="1"/>
          </p:cNvSpPr>
          <p:nvPr>
            <p:ph idx="1"/>
          </p:nvPr>
        </p:nvSpPr>
        <p:spPr/>
        <p:txBody>
          <a:bodyPr/>
          <a:lstStyle/>
          <a:p>
            <a:r>
              <a:rPr lang="tr-TR" b="1" i="1" dirty="0" smtClean="0"/>
              <a:t>Destek Eğitim dersleri, </a:t>
            </a:r>
            <a:r>
              <a:rPr lang="tr-TR" dirty="0" smtClean="0"/>
              <a:t>okuldaki eğitim öğretimin devam ettiği ders saatleri içinde yapılması gerektiğinden, </a:t>
            </a:r>
            <a:r>
              <a:rPr lang="tr-TR" b="1" i="1" dirty="0" smtClean="0"/>
              <a:t>hafta sonları yapılamaz.</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DESTEK EĞİTİM UYGULAMASI </a:t>
            </a:r>
            <a:endParaRPr lang="tr-TR" dirty="0"/>
          </a:p>
        </p:txBody>
      </p:sp>
      <p:graphicFrame>
        <p:nvGraphicFramePr>
          <p:cNvPr id="4" name="3 İçerik Yer Tutucusu"/>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DESTEK EĞİTİM (ODASINDA) BULUNMASI GEREKEN MATERYALLER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1-ÖĞRENCİ DOSYASI</a:t>
            </a:r>
          </a:p>
          <a:p>
            <a:pPr lvl="0"/>
            <a:r>
              <a:rPr lang="tr-TR" dirty="0" smtClean="0"/>
              <a:t>Özel Eğitim Değerlendirme Kurulu Raporu (RAM Raporu)</a:t>
            </a:r>
          </a:p>
          <a:p>
            <a:pPr lvl="0"/>
            <a:r>
              <a:rPr lang="tr-TR" dirty="0" smtClean="0"/>
              <a:t>Özel Eğitim Hizmetleri Kurulu Kararı</a:t>
            </a:r>
          </a:p>
          <a:p>
            <a:pPr lvl="0"/>
            <a:r>
              <a:rPr lang="tr-TR" dirty="0" smtClean="0"/>
              <a:t>Özürlü Sağlık Kurulu Raporu (Heyet Raporu)</a:t>
            </a:r>
          </a:p>
          <a:p>
            <a:pPr lvl="0"/>
            <a:r>
              <a:rPr lang="tr-TR" dirty="0" smtClean="0"/>
              <a:t>Bireyin Kullandığı ilaçların kupürü (var ise)</a:t>
            </a:r>
          </a:p>
          <a:p>
            <a:pPr lvl="0"/>
            <a:r>
              <a:rPr lang="tr-TR" dirty="0" smtClean="0"/>
              <a:t>Bireyselleştirilmiş Eğitim Planı (BEP).  (</a:t>
            </a:r>
            <a:r>
              <a:rPr lang="tr-TR" dirty="0" err="1" smtClean="0"/>
              <a:t>BEP’ler</a:t>
            </a:r>
            <a:r>
              <a:rPr lang="tr-TR" dirty="0" smtClean="0"/>
              <a:t> 1 aylık olabileceği gibi 1 yıllıkta olabilir.  Yıllık Plan gibi düşünülmelidir.)</a:t>
            </a:r>
          </a:p>
          <a:p>
            <a:pPr lvl="0"/>
            <a:r>
              <a:rPr lang="tr-TR" dirty="0" smtClean="0"/>
              <a:t>Bireyselleştirilmiş Öğretim Planı (BÖP) Günlük Plan olarak düşünülmelidir.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2-DESTEK EĞİTİM DEFTERİ</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Devam-Devamsızlık Durumu</a:t>
            </a:r>
          </a:p>
          <a:p>
            <a:pPr lvl="0"/>
            <a:r>
              <a:rPr lang="tr-TR" dirty="0" smtClean="0"/>
              <a:t>İşlenen Konular (Standart Sınıf Defteri gibi doldurulmalıdır)</a:t>
            </a:r>
          </a:p>
          <a:p>
            <a:pPr lvl="0"/>
            <a:r>
              <a:rPr lang="tr-TR" dirty="0" smtClean="0"/>
              <a:t>Bireysel ya da Grupla eğitim alan öğrencilerin isimleri günlük yazılacaktır.  Çalışmanın grup mu bireysel mi olduğu belirtilecektir.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3-ÜRÜN DOSYASI</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Verilen Ödevler</a:t>
            </a:r>
          </a:p>
          <a:p>
            <a:pPr lvl="0"/>
            <a:r>
              <a:rPr lang="tr-TR" dirty="0" smtClean="0"/>
              <a:t>Öğrencinin aşama kaydettiği çalışma notları (öğretmence önemli bulunanlar)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4-ARAÇ ve GEREÇLER</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Yazı Tahtası (Portatif ya da Sabit)</a:t>
            </a:r>
          </a:p>
          <a:p>
            <a:pPr lvl="0"/>
            <a:r>
              <a:rPr lang="tr-TR" dirty="0" smtClean="0"/>
              <a:t>Abaküs</a:t>
            </a:r>
          </a:p>
          <a:p>
            <a:pPr lvl="0"/>
            <a:r>
              <a:rPr lang="tr-TR" dirty="0" smtClean="0"/>
              <a:t>Okuma-Yazma Seti (güncel)</a:t>
            </a:r>
          </a:p>
          <a:p>
            <a:pPr lvl="0"/>
            <a:r>
              <a:rPr lang="tr-TR" dirty="0" smtClean="0"/>
              <a:t>Mevsim Şeridi</a:t>
            </a:r>
          </a:p>
          <a:p>
            <a:pPr lvl="0"/>
            <a:r>
              <a:rPr lang="tr-TR" dirty="0" smtClean="0"/>
              <a:t>Öğretmenin uygun bulacağı araç ve gereç</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t>DESTEK EĞİTİM DE DİKKAT EDİLECEK HUSUSLAR</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normAutofit fontScale="92500" lnSpcReduction="10000"/>
          </a:bodyPr>
          <a:lstStyle/>
          <a:p>
            <a:pPr lvl="0"/>
            <a:r>
              <a:rPr lang="tr-TR" dirty="0" smtClean="0"/>
              <a:t>Öğrencilerin mevcut performansları belirlenmelidir.  (ilgili ders ile ilgili yapabildikleri ve yapamadıkları)  Performanslar belirlenir iken buraya konulan ve 6 ayrı engel türü için bakanlık tarafından geliştirilen formlar kullanılmalıdır.</a:t>
            </a:r>
          </a:p>
          <a:p>
            <a:pPr lvl="0"/>
            <a:r>
              <a:rPr lang="tr-TR" dirty="0" smtClean="0"/>
              <a:t>Yapamadıkları arasından kazandırılması hedeflenen amaçlar belirlenmelidir. (BEP)</a:t>
            </a:r>
          </a:p>
          <a:p>
            <a:pPr lvl="0"/>
            <a:r>
              <a:rPr lang="tr-TR" dirty="0" smtClean="0"/>
              <a:t>Rehberlik ve Araştırma Merkezinde bireye ait bir dosya vardır, mutlaka incelenmelidir.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764704"/>
            <a:ext cx="7530040" cy="5483696"/>
          </a:xfrm>
        </p:spPr>
        <p:txBody>
          <a:bodyPr>
            <a:normAutofit fontScale="70000" lnSpcReduction="20000"/>
          </a:bodyPr>
          <a:lstStyle/>
          <a:p>
            <a:pPr lvl="0"/>
            <a:r>
              <a:rPr lang="tr-TR" dirty="0" smtClean="0"/>
              <a:t>Çalışmaların sonunda başarı değerlendirilirken standart bir yaklaşım olan (5 denemeden üçünde bağımsız olarak o davranış-beceriyi sergileyip sergilemediği ölçülmeli) ölçüt bağımlı testler kullanılmalıdır.</a:t>
            </a:r>
          </a:p>
          <a:p>
            <a:pPr lvl="0"/>
            <a:r>
              <a:rPr lang="tr-TR" dirty="0" smtClean="0"/>
              <a:t>Ortamdaki kalorifer petekleri korumalı olmalıdır. Ahşap ya da başka yumuşak bir malzeme ile kapatılmalı ya da kaplanmalıdır.</a:t>
            </a:r>
          </a:p>
          <a:p>
            <a:pPr lvl="0"/>
            <a:r>
              <a:rPr lang="tr-TR" dirty="0" smtClean="0"/>
              <a:t>Destek Eğitim de Türkçe, Matematik, Hayat Bilgisi, Fizik  gibi derslere yer verilecek olup, göreceli olarak daha kolay, eğlence ve yeteneğe dönük dersler (müzik, beden eğitimi vb.) kesinlikle öğrencilerin sınıfları ile birlikte işlenmelidir.</a:t>
            </a:r>
          </a:p>
          <a:p>
            <a:pPr lvl="0"/>
            <a:r>
              <a:rPr lang="tr-TR" dirty="0" smtClean="0"/>
              <a:t>Yürütülen faaliyetler Eğitim </a:t>
            </a:r>
            <a:r>
              <a:rPr lang="tr-TR" dirty="0" err="1" smtClean="0"/>
              <a:t>Denetmenlerince</a:t>
            </a:r>
            <a:r>
              <a:rPr lang="tr-TR" dirty="0" smtClean="0"/>
              <a:t> özel olarak denetlendiği gibi Rehberlik ve Araştırma Merkezi de eğitim sürecinde kat edilen yolu yılda en az bir kez denetleyecektir.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1800" b="1" i="1" dirty="0" smtClean="0"/>
              <a:t>DESTEK EĞİTİM ODASI HAFTALIK DERS PLANI</a:t>
            </a:r>
            <a:r>
              <a:rPr lang="tr-TR" sz="1800" dirty="0" smtClean="0"/>
              <a:t/>
            </a:r>
            <a:br>
              <a:rPr lang="tr-TR" sz="1800" dirty="0" smtClean="0"/>
            </a:br>
            <a:r>
              <a:rPr lang="tr-TR" sz="1800" dirty="0" smtClean="0"/>
              <a:t>(1 hafta boyunca hangi öğretmenin hangi öğrenciyle hangi derste çalışacağını gösterir)</a:t>
            </a:r>
            <a:endParaRPr lang="tr-TR" sz="1800" dirty="0"/>
          </a:p>
        </p:txBody>
      </p:sp>
      <p:graphicFrame>
        <p:nvGraphicFramePr>
          <p:cNvPr id="4" name="3 İçerik Yer Tutucusu"/>
          <p:cNvGraphicFramePr>
            <a:graphicFrameLocks noGrp="1"/>
          </p:cNvGraphicFramePr>
          <p:nvPr>
            <p:ph idx="1"/>
          </p:nvPr>
        </p:nvGraphicFramePr>
        <p:xfrm>
          <a:off x="971599" y="1447800"/>
          <a:ext cx="7962854" cy="4069434"/>
        </p:xfrm>
        <a:graphic>
          <a:graphicData uri="http://schemas.openxmlformats.org/drawingml/2006/table">
            <a:tbl>
              <a:tblPr firstRow="1" bandRow="1">
                <a:tableStyleId>{5C22544A-7EE6-4342-B048-85BDC9FD1C3A}</a:tableStyleId>
              </a:tblPr>
              <a:tblGrid>
                <a:gridCol w="1113481"/>
                <a:gridCol w="877231"/>
                <a:gridCol w="995357"/>
                <a:gridCol w="995357"/>
                <a:gridCol w="995357"/>
                <a:gridCol w="995357"/>
                <a:gridCol w="995357"/>
                <a:gridCol w="995357"/>
              </a:tblGrid>
              <a:tr h="1044294">
                <a:tc>
                  <a:txBody>
                    <a:bodyPr/>
                    <a:lstStyle/>
                    <a:p>
                      <a:r>
                        <a:rPr lang="tr-TR" dirty="0" smtClean="0"/>
                        <a:t>günler\</a:t>
                      </a:r>
                      <a:r>
                        <a:rPr lang="tr-TR" baseline="0" dirty="0" smtClean="0"/>
                        <a:t> saatler </a:t>
                      </a:r>
                      <a:endParaRPr lang="tr-TR" dirty="0"/>
                    </a:p>
                  </a:txBody>
                  <a:tcPr/>
                </a:tc>
                <a:tc>
                  <a:txBody>
                    <a:bodyPr/>
                    <a:lstStyle/>
                    <a:p>
                      <a:pPr marL="342900" indent="-342900">
                        <a:buNone/>
                      </a:pPr>
                      <a:r>
                        <a:rPr lang="tr-TR" dirty="0" smtClean="0"/>
                        <a:t>1.Ders</a:t>
                      </a:r>
                      <a:endParaRPr lang="tr-TR" dirty="0"/>
                    </a:p>
                  </a:txBody>
                  <a:tcPr/>
                </a:tc>
                <a:tc>
                  <a:txBody>
                    <a:bodyPr/>
                    <a:lstStyle/>
                    <a:p>
                      <a:r>
                        <a:rPr lang="tr-TR" dirty="0" smtClean="0"/>
                        <a:t>2. Ders</a:t>
                      </a:r>
                      <a:endParaRPr lang="tr-TR" dirty="0"/>
                    </a:p>
                  </a:txBody>
                  <a:tcPr/>
                </a:tc>
                <a:tc>
                  <a:txBody>
                    <a:bodyPr/>
                    <a:lstStyle/>
                    <a:p>
                      <a:r>
                        <a:rPr lang="tr-TR" dirty="0" smtClean="0"/>
                        <a:t>3. Ders</a:t>
                      </a:r>
                      <a:endParaRPr lang="tr-TR" dirty="0"/>
                    </a:p>
                  </a:txBody>
                  <a:tcPr/>
                </a:tc>
                <a:tc>
                  <a:txBody>
                    <a:bodyPr/>
                    <a:lstStyle/>
                    <a:p>
                      <a:r>
                        <a:rPr lang="tr-TR" dirty="0" smtClean="0"/>
                        <a:t>4. Ders</a:t>
                      </a:r>
                      <a:endParaRPr lang="tr-TR" dirty="0"/>
                    </a:p>
                  </a:txBody>
                  <a:tcPr/>
                </a:tc>
                <a:tc>
                  <a:txBody>
                    <a:bodyPr/>
                    <a:lstStyle/>
                    <a:p>
                      <a:r>
                        <a:rPr lang="tr-TR" dirty="0" smtClean="0"/>
                        <a:t>5.</a:t>
                      </a:r>
                      <a:r>
                        <a:rPr lang="tr-TR" baseline="0" dirty="0" smtClean="0"/>
                        <a:t> Ders</a:t>
                      </a:r>
                      <a:endParaRPr lang="tr-TR" dirty="0"/>
                    </a:p>
                  </a:txBody>
                  <a:tcPr/>
                </a:tc>
                <a:tc>
                  <a:txBody>
                    <a:bodyPr/>
                    <a:lstStyle/>
                    <a:p>
                      <a:r>
                        <a:rPr lang="tr-TR" dirty="0" smtClean="0"/>
                        <a:t>6.</a:t>
                      </a:r>
                      <a:r>
                        <a:rPr lang="tr-TR" baseline="0" dirty="0" smtClean="0"/>
                        <a:t> Ders</a:t>
                      </a:r>
                      <a:endParaRPr lang="tr-TR" dirty="0"/>
                    </a:p>
                  </a:txBody>
                  <a:tcPr/>
                </a:tc>
                <a:tc>
                  <a:txBody>
                    <a:bodyPr/>
                    <a:lstStyle/>
                    <a:p>
                      <a:r>
                        <a:rPr lang="tr-TR" dirty="0" smtClean="0"/>
                        <a:t>7.</a:t>
                      </a:r>
                      <a:r>
                        <a:rPr lang="tr-TR" baseline="0" dirty="0" smtClean="0"/>
                        <a:t> Ders</a:t>
                      </a:r>
                      <a:endParaRPr lang="tr-TR" dirty="0"/>
                    </a:p>
                  </a:txBody>
                  <a:tcPr/>
                </a:tc>
              </a:tr>
              <a:tr h="605028">
                <a:tc>
                  <a:txBody>
                    <a:bodyPr/>
                    <a:lstStyle/>
                    <a:p>
                      <a:r>
                        <a:rPr lang="tr-TR" dirty="0" smtClean="0"/>
                        <a:t>Pazartesi </a:t>
                      </a:r>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605028">
                <a:tc>
                  <a:txBody>
                    <a:bodyPr/>
                    <a:lstStyle/>
                    <a:p>
                      <a:r>
                        <a:rPr lang="tr-TR" dirty="0" smtClean="0"/>
                        <a:t>Salı</a:t>
                      </a:r>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605028">
                <a:tc>
                  <a:txBody>
                    <a:bodyPr/>
                    <a:lstStyle/>
                    <a:p>
                      <a:r>
                        <a:rPr lang="tr-TR" dirty="0" smtClean="0"/>
                        <a:t>Çarşamba</a:t>
                      </a:r>
                      <a:r>
                        <a:rPr lang="tr-TR" baseline="0" dirty="0" smtClean="0"/>
                        <a:t> </a:t>
                      </a:r>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605028">
                <a:tc>
                  <a:txBody>
                    <a:bodyPr/>
                    <a:lstStyle/>
                    <a:p>
                      <a:r>
                        <a:rPr lang="tr-TR" dirty="0" smtClean="0"/>
                        <a:t>Perşembe </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r h="605028">
                <a:tc>
                  <a:txBody>
                    <a:bodyPr/>
                    <a:lstStyle/>
                    <a:p>
                      <a:r>
                        <a:rPr lang="tr-TR" dirty="0" smtClean="0"/>
                        <a:t>Cuma </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DESTEK EĞİTİM ODASI HAFTALIK DERS TAKİP ÇİZELGESİ ÖRNEĞİ</a:t>
            </a:r>
            <a:endParaRPr lang="tr-TR" sz="2400" dirty="0"/>
          </a:p>
        </p:txBody>
      </p:sp>
      <p:graphicFrame>
        <p:nvGraphicFramePr>
          <p:cNvPr id="4" name="3 İçerik Yer Tutucusu"/>
          <p:cNvGraphicFramePr>
            <a:graphicFrameLocks noGrp="1"/>
          </p:cNvGraphicFramePr>
          <p:nvPr>
            <p:ph idx="1"/>
          </p:nvPr>
        </p:nvGraphicFramePr>
        <p:xfrm>
          <a:off x="1403648" y="1484784"/>
          <a:ext cx="7272810" cy="4963320"/>
        </p:xfrm>
        <a:graphic>
          <a:graphicData uri="http://schemas.openxmlformats.org/drawingml/2006/table">
            <a:tbl>
              <a:tblPr firstRow="1" bandRow="1">
                <a:tableStyleId>{22838BEF-8BB2-4498-84A7-C5851F593DF1}</a:tableStyleId>
              </a:tblPr>
              <a:tblGrid>
                <a:gridCol w="1296144"/>
                <a:gridCol w="1612980"/>
                <a:gridCol w="1843404"/>
                <a:gridCol w="1584176"/>
                <a:gridCol w="936106"/>
              </a:tblGrid>
              <a:tr h="806490">
                <a:tc>
                  <a:txBody>
                    <a:bodyPr/>
                    <a:lstStyle/>
                    <a:p>
                      <a:r>
                        <a:rPr kumimoji="0" lang="tr-TR" sz="1800" kern="1200" dirty="0" smtClean="0"/>
                        <a:t>Ders saati</a:t>
                      </a:r>
                    </a:p>
                    <a:p>
                      <a:r>
                        <a:rPr kumimoji="0" lang="tr-TR" sz="1800" kern="1200" dirty="0" smtClean="0"/>
                        <a:t>(kaçıncı ders</a:t>
                      </a:r>
                    </a:p>
                    <a:p>
                      <a:r>
                        <a:rPr kumimoji="0" lang="tr-TR" sz="1800" kern="1200" dirty="0" smtClean="0"/>
                        <a:t>çalışıldı)</a:t>
                      </a:r>
                    </a:p>
                    <a:p>
                      <a:endParaRPr lang="tr-TR" sz="1800" dirty="0" smtClean="0"/>
                    </a:p>
                    <a:p>
                      <a:endParaRPr lang="tr-TR" dirty="0"/>
                    </a:p>
                  </a:txBody>
                  <a:tcPr/>
                </a:tc>
                <a:tc>
                  <a:txBody>
                    <a:bodyPr/>
                    <a:lstStyle/>
                    <a:p>
                      <a:pPr rtl="0" eaLnBrk="1" latinLnBrk="0" hangingPunct="1"/>
                      <a:r>
                        <a:rPr kumimoji="0" lang="tr-TR" sz="1800" kern="1200" dirty="0" smtClean="0"/>
                        <a:t>ÇALIŞILAN</a:t>
                      </a:r>
                      <a:endParaRPr lang="tr-TR" dirty="0" smtClean="0"/>
                    </a:p>
                    <a:p>
                      <a:pPr rtl="0" eaLnBrk="1" latinLnBrk="0" hangingPunct="1"/>
                      <a:r>
                        <a:rPr kumimoji="0" lang="tr-TR" sz="1800" kern="1200" dirty="0" smtClean="0"/>
                        <a:t>ÖĞRENCİ</a:t>
                      </a:r>
                    </a:p>
                    <a:p>
                      <a:endParaRPr lang="tr-TR" dirty="0"/>
                    </a:p>
                  </a:txBody>
                  <a:tcPr/>
                </a:tc>
                <a:tc>
                  <a:txBody>
                    <a:bodyPr/>
                    <a:lstStyle/>
                    <a:p>
                      <a:pPr rtl="0" eaLnBrk="1" latinLnBrk="0" hangingPunct="1"/>
                      <a:r>
                        <a:rPr kumimoji="0" lang="tr-TR" sz="1800" kern="1200" dirty="0" smtClean="0"/>
                        <a:t>ÇALIŞMA YAPAN</a:t>
                      </a:r>
                      <a:endParaRPr lang="tr-TR" dirty="0" smtClean="0"/>
                    </a:p>
                    <a:p>
                      <a:pPr rtl="0" eaLnBrk="1" latinLnBrk="0" hangingPunct="1"/>
                      <a:r>
                        <a:rPr kumimoji="0" lang="tr-TR" sz="1800" kern="1200" dirty="0" smtClean="0"/>
                        <a:t>ÖĞRETMEN</a:t>
                      </a:r>
                    </a:p>
                    <a:p>
                      <a:endParaRPr lang="tr-TR" dirty="0"/>
                    </a:p>
                  </a:txBody>
                  <a:tcPr/>
                </a:tc>
                <a:tc>
                  <a:txBody>
                    <a:bodyPr/>
                    <a:lstStyle/>
                    <a:p>
                      <a:pPr rtl="0" eaLnBrk="1" latinLnBrk="0" hangingPunct="1"/>
                      <a:r>
                        <a:rPr kumimoji="0" lang="tr-TR" sz="1800" kern="1200" dirty="0" smtClean="0"/>
                        <a:t>ÇALIŞILAN</a:t>
                      </a:r>
                      <a:endParaRPr lang="tr-TR" dirty="0" smtClean="0"/>
                    </a:p>
                    <a:p>
                      <a:pPr rtl="0" eaLnBrk="1" latinLnBrk="0" hangingPunct="1"/>
                      <a:r>
                        <a:rPr kumimoji="0" lang="tr-TR" sz="1800" kern="1200" dirty="0" smtClean="0"/>
                        <a:t>KONU</a:t>
                      </a:r>
                    </a:p>
                    <a:p>
                      <a:endParaRPr lang="tr-TR" dirty="0"/>
                    </a:p>
                  </a:txBody>
                  <a:tcPr/>
                </a:tc>
                <a:tc>
                  <a:txBody>
                    <a:bodyPr/>
                    <a:lstStyle/>
                    <a:p>
                      <a:r>
                        <a:rPr lang="tr-TR" dirty="0" smtClean="0"/>
                        <a:t>İmza </a:t>
                      </a:r>
                      <a:endParaRPr lang="tr-TR" dirty="0"/>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000" b="1" dirty="0" smtClean="0"/>
              <a:t>DESTEK EĞİTİM HİZMETLERİ FAALİYET DÜZENLEME TABLOSU ÖRNEĞİ</a:t>
            </a:r>
            <a:r>
              <a:rPr lang="tr-TR" sz="2000" dirty="0" smtClean="0"/>
              <a:t/>
            </a:r>
            <a:br>
              <a:rPr lang="tr-TR" sz="2000" dirty="0" smtClean="0"/>
            </a:br>
            <a:endParaRPr lang="tr-TR" sz="2000" dirty="0"/>
          </a:p>
        </p:txBody>
      </p:sp>
      <p:graphicFrame>
        <p:nvGraphicFramePr>
          <p:cNvPr id="4" name="3 İçerik Yer Tutucusu"/>
          <p:cNvGraphicFramePr>
            <a:graphicFrameLocks noGrp="1"/>
          </p:cNvGraphicFramePr>
          <p:nvPr>
            <p:ph idx="1"/>
          </p:nvPr>
        </p:nvGraphicFramePr>
        <p:xfrm>
          <a:off x="1435100" y="1447800"/>
          <a:ext cx="7457382" cy="4475480"/>
        </p:xfrm>
        <a:graphic>
          <a:graphicData uri="http://schemas.openxmlformats.org/drawingml/2006/table">
            <a:tbl>
              <a:tblPr firstRow="1" bandRow="1">
                <a:tableStyleId>{00A15C55-8517-42AA-B614-E9B94910E393}</a:tableStyleId>
              </a:tblPr>
              <a:tblGrid>
                <a:gridCol w="1242897"/>
                <a:gridCol w="1242897"/>
                <a:gridCol w="1242897"/>
                <a:gridCol w="1242897"/>
                <a:gridCol w="1242897"/>
                <a:gridCol w="1242897"/>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400" kern="1200" dirty="0" smtClean="0"/>
                        <a:t>ÖĞRENCİNİN ADI SOYADI</a:t>
                      </a:r>
                    </a:p>
                    <a:p>
                      <a:endParaRPr lang="tr-TR"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400" kern="1200" dirty="0" smtClean="0"/>
                        <a:t>SINIFI</a:t>
                      </a:r>
                    </a:p>
                    <a:p>
                      <a:endParaRPr lang="tr-TR" sz="1400" dirty="0">
                        <a:latin typeface="Times New Roman" pitchFamily="18" charset="0"/>
                        <a:cs typeface="Times New Roman" pitchFamily="18" charset="0"/>
                      </a:endParaRPr>
                    </a:p>
                  </a:txBody>
                  <a:tcPr/>
                </a:tc>
                <a:tc>
                  <a:txBody>
                    <a:bodyPr/>
                    <a:lstStyle/>
                    <a:p>
                      <a:pPr rtl="0" eaLnBrk="1" fontAlgn="auto" latinLnBrk="0" hangingPunct="1"/>
                      <a:r>
                        <a:rPr kumimoji="0" lang="tr-TR" sz="1400" kern="1200" dirty="0" smtClean="0"/>
                        <a:t>DESTEK EĞİTİM ALACAĞI DERSLER</a:t>
                      </a:r>
                      <a:endParaRPr lang="tr-TR" sz="1400" dirty="0" smtClean="0"/>
                    </a:p>
                    <a:p>
                      <a:pPr rtl="0" eaLnBrk="1" latinLnBrk="0" hangingPunct="1"/>
                      <a:endParaRPr kumimoji="0" lang="tr-TR" sz="1400" kern="1200" dirty="0" smtClean="0"/>
                    </a:p>
                    <a:p>
                      <a:endParaRPr lang="tr-TR"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400" kern="1200" dirty="0" smtClean="0"/>
                        <a:t>DERSLERE AİT HAFTALIK DESTEK EĞİTİM SAATİ</a:t>
                      </a:r>
                    </a:p>
                    <a:p>
                      <a:endParaRPr lang="tr-TR"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smtClean="0"/>
                        <a:t>DESTEK EĞİTİM ORTAMI</a:t>
                      </a:r>
                    </a:p>
                    <a:p>
                      <a:endParaRPr lang="tr-TR" sz="12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smtClean="0"/>
                        <a:t>DERS VERECEK ÖĞRETMEN</a:t>
                      </a:r>
                    </a:p>
                    <a:p>
                      <a:endParaRPr lang="tr-TR" sz="1200" dirty="0">
                        <a:latin typeface="Times New Roman" pitchFamily="18" charset="0"/>
                        <a:cs typeface="Times New Roman" pitchFamily="18" charset="0"/>
                      </a:endParaRPr>
                    </a:p>
                  </a:txBody>
                  <a:tcPr/>
                </a:tc>
              </a:tr>
              <a:tr h="370840">
                <a:tc>
                  <a:txBody>
                    <a:bodyPr/>
                    <a:lstStyle/>
                    <a:p>
                      <a:r>
                        <a:rPr lang="tr-TR" dirty="0" smtClean="0"/>
                        <a:t>Ufuk…</a:t>
                      </a:r>
                      <a:endParaRPr lang="tr-TR" dirty="0"/>
                    </a:p>
                  </a:txBody>
                  <a:tcPr/>
                </a:tc>
                <a:tc>
                  <a:txBody>
                    <a:bodyPr/>
                    <a:lstStyle/>
                    <a:p>
                      <a:r>
                        <a:rPr lang="tr-TR" dirty="0" smtClean="0"/>
                        <a:t>4/A</a:t>
                      </a:r>
                      <a:endParaRPr lang="tr-TR" dirty="0"/>
                    </a:p>
                  </a:txBody>
                  <a:tcPr/>
                </a:tc>
                <a:tc>
                  <a:txBody>
                    <a:bodyPr/>
                    <a:lstStyle/>
                    <a:p>
                      <a:pPr>
                        <a:lnSpc>
                          <a:spcPct val="115000"/>
                        </a:lnSpc>
                        <a:spcAft>
                          <a:spcPts val="0"/>
                        </a:spcAft>
                      </a:pPr>
                      <a:r>
                        <a:rPr lang="tr-TR" sz="1200" dirty="0" smtClean="0"/>
                        <a:t>MATEMATİK</a:t>
                      </a:r>
                    </a:p>
                    <a:p>
                      <a:pPr>
                        <a:lnSpc>
                          <a:spcPct val="115000"/>
                        </a:lnSpc>
                        <a:spcAft>
                          <a:spcPts val="0"/>
                        </a:spcAft>
                      </a:pPr>
                      <a:r>
                        <a:rPr lang="tr-TR" sz="1200" dirty="0" smtClean="0"/>
                        <a:t>TÜRKÇE</a:t>
                      </a:r>
                    </a:p>
                    <a:p>
                      <a:pPr>
                        <a:lnSpc>
                          <a:spcPct val="115000"/>
                        </a:lnSpc>
                        <a:spcAft>
                          <a:spcPts val="0"/>
                        </a:spcAft>
                      </a:pPr>
                      <a:r>
                        <a:rPr lang="tr-TR" sz="1200" dirty="0" smtClean="0"/>
                        <a:t>(OKUMA-YAZMA)</a:t>
                      </a:r>
                    </a:p>
                    <a:p>
                      <a:pPr>
                        <a:lnSpc>
                          <a:spcPct val="115000"/>
                        </a:lnSpc>
                        <a:spcAft>
                          <a:spcPts val="0"/>
                        </a:spcAft>
                      </a:pPr>
                      <a:r>
                        <a:rPr lang="tr-TR" sz="1200" dirty="0" smtClean="0"/>
                        <a:t>KÜÇÜK KAS</a:t>
                      </a:r>
                    </a:p>
                    <a:p>
                      <a:pPr>
                        <a:lnSpc>
                          <a:spcPct val="115000"/>
                        </a:lnSpc>
                        <a:spcAft>
                          <a:spcPts val="0"/>
                        </a:spcAft>
                      </a:pPr>
                      <a:r>
                        <a:rPr lang="tr-TR" sz="1200" dirty="0" smtClean="0"/>
                        <a:t>BECERİSİ</a:t>
                      </a:r>
                      <a:endParaRPr lang="tr-TR" sz="1200" dirty="0">
                        <a:latin typeface="Times New Roman" pitchFamily="18" charset="0"/>
                        <a:cs typeface="Times New Roman" pitchFamily="18" charset="0"/>
                      </a:endParaRPr>
                    </a:p>
                  </a:txBody>
                  <a:tcPr/>
                </a:tc>
                <a:tc>
                  <a:txBody>
                    <a:bodyPr/>
                    <a:lstStyle/>
                    <a:p>
                      <a:pPr>
                        <a:lnSpc>
                          <a:spcPct val="115000"/>
                        </a:lnSpc>
                        <a:spcAft>
                          <a:spcPts val="0"/>
                        </a:spcAft>
                      </a:pPr>
                      <a:r>
                        <a:rPr lang="tr-TR" sz="1200" dirty="0" smtClean="0"/>
                        <a:t>2 saat</a:t>
                      </a:r>
                    </a:p>
                    <a:p>
                      <a:pPr>
                        <a:lnSpc>
                          <a:spcPct val="115000"/>
                        </a:lnSpc>
                        <a:spcAft>
                          <a:spcPts val="0"/>
                        </a:spcAft>
                      </a:pPr>
                      <a:r>
                        <a:rPr lang="tr-TR" sz="1200" dirty="0" smtClean="0"/>
                        <a:t>4 saat</a:t>
                      </a:r>
                    </a:p>
                    <a:p>
                      <a:pPr>
                        <a:lnSpc>
                          <a:spcPct val="115000"/>
                        </a:lnSpc>
                        <a:spcAft>
                          <a:spcPts val="0"/>
                        </a:spcAft>
                      </a:pPr>
                      <a:r>
                        <a:rPr lang="tr-TR" sz="1200" dirty="0" smtClean="0"/>
                        <a:t>1 saat</a:t>
                      </a:r>
                    </a:p>
                    <a:p>
                      <a:endParaRPr lang="tr-TR" sz="1200" dirty="0"/>
                    </a:p>
                  </a:txBody>
                  <a:tcPr/>
                </a:tc>
                <a:tc>
                  <a:txBody>
                    <a:bodyPr/>
                    <a:lstStyle/>
                    <a:p>
                      <a:pPr>
                        <a:lnSpc>
                          <a:spcPct val="115000"/>
                        </a:lnSpc>
                        <a:spcAft>
                          <a:spcPts val="0"/>
                        </a:spcAft>
                      </a:pPr>
                      <a:r>
                        <a:rPr lang="tr-TR" sz="1200" dirty="0" smtClean="0"/>
                        <a:t>DESTEK EĞT.</a:t>
                      </a:r>
                    </a:p>
                    <a:p>
                      <a:pPr>
                        <a:lnSpc>
                          <a:spcPct val="115000"/>
                        </a:lnSpc>
                        <a:spcAft>
                          <a:spcPts val="0"/>
                        </a:spcAft>
                      </a:pPr>
                      <a:r>
                        <a:rPr lang="tr-TR" sz="1200" dirty="0" smtClean="0"/>
                        <a:t>ODASI</a:t>
                      </a:r>
                    </a:p>
                    <a:p>
                      <a:pPr>
                        <a:lnSpc>
                          <a:spcPct val="115000"/>
                        </a:lnSpc>
                        <a:spcAft>
                          <a:spcPts val="0"/>
                        </a:spcAft>
                      </a:pPr>
                      <a:r>
                        <a:rPr lang="tr-TR" sz="1200" dirty="0" smtClean="0"/>
                        <a:t>KÜTÜPHANE</a:t>
                      </a:r>
                    </a:p>
                    <a:p>
                      <a:pPr>
                        <a:lnSpc>
                          <a:spcPct val="115000"/>
                        </a:lnSpc>
                        <a:spcAft>
                          <a:spcPts val="0"/>
                        </a:spcAft>
                      </a:pPr>
                      <a:r>
                        <a:rPr lang="tr-TR" sz="1200" dirty="0" smtClean="0"/>
                        <a:t>RESİM ATÖLYESİ</a:t>
                      </a:r>
                    </a:p>
                    <a:p>
                      <a:endParaRPr lang="tr-TR" sz="1200" dirty="0"/>
                    </a:p>
                  </a:txBody>
                  <a:tcPr/>
                </a:tc>
                <a:tc>
                  <a:txBody>
                    <a:bodyPr/>
                    <a:lstStyle/>
                    <a:p>
                      <a:pPr>
                        <a:lnSpc>
                          <a:spcPct val="115000"/>
                        </a:lnSpc>
                        <a:spcAft>
                          <a:spcPts val="0"/>
                        </a:spcAft>
                      </a:pPr>
                      <a:r>
                        <a:rPr lang="tr-TR" sz="1200" dirty="0" smtClean="0"/>
                        <a:t>Ali………(4/a</a:t>
                      </a:r>
                    </a:p>
                    <a:p>
                      <a:pPr>
                        <a:lnSpc>
                          <a:spcPct val="115000"/>
                        </a:lnSpc>
                        <a:spcAft>
                          <a:spcPts val="0"/>
                        </a:spcAft>
                      </a:pPr>
                      <a:r>
                        <a:rPr lang="tr-TR" sz="1200" dirty="0" smtClean="0"/>
                        <a:t>sınıf </a:t>
                      </a:r>
                      <a:r>
                        <a:rPr lang="tr-TR" sz="1200" dirty="0" err="1" smtClean="0"/>
                        <a:t>öğrt</a:t>
                      </a:r>
                      <a:r>
                        <a:rPr lang="tr-TR" sz="1200" dirty="0" smtClean="0"/>
                        <a:t>)</a:t>
                      </a:r>
                    </a:p>
                    <a:p>
                      <a:pPr>
                        <a:lnSpc>
                          <a:spcPct val="115000"/>
                        </a:lnSpc>
                        <a:spcAft>
                          <a:spcPts val="0"/>
                        </a:spcAft>
                      </a:pPr>
                      <a:r>
                        <a:rPr lang="tr-TR" sz="1200" dirty="0" smtClean="0"/>
                        <a:t>Gül…….</a:t>
                      </a:r>
                    </a:p>
                    <a:p>
                      <a:pPr>
                        <a:lnSpc>
                          <a:spcPct val="115000"/>
                        </a:lnSpc>
                        <a:spcAft>
                          <a:spcPts val="0"/>
                        </a:spcAft>
                      </a:pPr>
                      <a:r>
                        <a:rPr lang="tr-TR" sz="1200" dirty="0" smtClean="0"/>
                        <a:t>(branş </a:t>
                      </a:r>
                      <a:r>
                        <a:rPr lang="tr-TR" sz="1200" dirty="0" err="1" smtClean="0"/>
                        <a:t>öğrt</a:t>
                      </a:r>
                      <a:r>
                        <a:rPr lang="tr-TR" sz="1200" dirty="0" smtClean="0"/>
                        <a:t>)</a:t>
                      </a:r>
                      <a:endParaRPr lang="tr-TR" sz="1200" dirty="0" smtClean="0">
                        <a:latin typeface="Calibri"/>
                        <a:ea typeface="Calibri"/>
                        <a:cs typeface="Times New Roman"/>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AYŞE…..</a:t>
                      </a:r>
                    </a:p>
                    <a:p>
                      <a:endParaRPr lang="tr-TR" sz="1400" dirty="0"/>
                    </a:p>
                  </a:txBody>
                  <a:tcPr/>
                </a:tc>
                <a:tc>
                  <a:txBody>
                    <a:bodyPr/>
                    <a:lstStyle/>
                    <a:p>
                      <a:r>
                        <a:rPr lang="tr-TR" sz="1400" dirty="0" smtClean="0"/>
                        <a:t>3/B</a:t>
                      </a:r>
                      <a:endParaRPr lang="tr-TR" sz="1400" dirty="0"/>
                    </a:p>
                  </a:txBody>
                  <a:tcPr/>
                </a:tc>
                <a:tc>
                  <a:txBody>
                    <a:bodyPr/>
                    <a:lstStyle/>
                    <a:p>
                      <a:pPr>
                        <a:lnSpc>
                          <a:spcPct val="115000"/>
                        </a:lnSpc>
                        <a:spcAft>
                          <a:spcPts val="0"/>
                        </a:spcAft>
                      </a:pPr>
                      <a:endParaRPr lang="tr-TR" sz="1400" dirty="0" smtClean="0"/>
                    </a:p>
                    <a:p>
                      <a:pPr>
                        <a:lnSpc>
                          <a:spcPct val="115000"/>
                        </a:lnSpc>
                        <a:spcAft>
                          <a:spcPts val="0"/>
                        </a:spcAft>
                      </a:pPr>
                      <a:r>
                        <a:rPr lang="tr-TR" sz="1400" dirty="0" smtClean="0"/>
                        <a:t>Sosyal beceri</a:t>
                      </a:r>
                    </a:p>
                    <a:p>
                      <a:endParaRPr lang="tr-TR" sz="1400" dirty="0"/>
                    </a:p>
                  </a:txBody>
                  <a:tcPr/>
                </a:tc>
                <a:tc>
                  <a:txBody>
                    <a:bodyPr/>
                    <a:lstStyle/>
                    <a:p>
                      <a:r>
                        <a:rPr lang="tr-TR" sz="1400" dirty="0" smtClean="0"/>
                        <a:t>2 saat</a:t>
                      </a:r>
                      <a:r>
                        <a:rPr lang="tr-TR" sz="1400" baseline="0" dirty="0" smtClean="0"/>
                        <a:t> </a:t>
                      </a:r>
                      <a:endParaRPr lang="tr-TR" sz="1400" dirty="0"/>
                    </a:p>
                  </a:txBody>
                  <a:tcPr/>
                </a:tc>
                <a:tc>
                  <a:txBody>
                    <a:bodyPr/>
                    <a:lstStyle/>
                    <a:p>
                      <a:r>
                        <a:rPr lang="tr-TR" sz="1400" dirty="0" smtClean="0"/>
                        <a:t>Kantin. Vb. </a:t>
                      </a:r>
                      <a:endParaRPr lang="tr-TR" sz="1400" dirty="0"/>
                    </a:p>
                  </a:txBody>
                  <a:tcPr/>
                </a:tc>
                <a:tc>
                  <a:txBody>
                    <a:bodyPr/>
                    <a:lstStyle/>
                    <a:p>
                      <a:r>
                        <a:rPr lang="tr-TR" sz="1400" dirty="0" smtClean="0"/>
                        <a:t>Suat (sınıf </a:t>
                      </a:r>
                      <a:r>
                        <a:rPr lang="tr-TR" sz="1400" dirty="0" err="1" smtClean="0"/>
                        <a:t>öğrt</a:t>
                      </a:r>
                      <a:r>
                        <a:rPr lang="tr-TR" sz="1400" dirty="0" smtClean="0"/>
                        <a:t>.)</a:t>
                      </a:r>
                      <a:endParaRPr lang="tr-TR" sz="1400" dirty="0"/>
                    </a:p>
                  </a:txBody>
                  <a:tcPr/>
                </a:tc>
              </a:tr>
              <a:tr h="370840">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Teşekkürler…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45920" y="620688"/>
            <a:ext cx="7498080" cy="1143000"/>
          </a:xfrm>
        </p:spPr>
        <p:txBody>
          <a:bodyPr>
            <a:normAutofit fontScale="90000"/>
          </a:bodyPr>
          <a:lstStyle/>
          <a:p>
            <a:r>
              <a:rPr lang="tr-TR" dirty="0" smtClean="0"/>
              <a:t>DESTEK EĞİTİM UYGULAMASININ AMACI </a:t>
            </a:r>
            <a:endParaRPr lang="tr-TR" dirty="0"/>
          </a:p>
        </p:txBody>
      </p:sp>
      <p:pic>
        <p:nvPicPr>
          <p:cNvPr id="4" name="3 İçerik Yer Tutucusu" descr="images (1).jpg"/>
          <p:cNvPicPr>
            <a:picLocks noGrp="1" noChangeAspect="1"/>
          </p:cNvPicPr>
          <p:nvPr>
            <p:ph idx="1"/>
          </p:nvPr>
        </p:nvPicPr>
        <p:blipFill>
          <a:blip r:embed="rId2" cstate="print"/>
          <a:stretch>
            <a:fillRect/>
          </a:stretch>
        </p:blipFill>
        <p:spPr>
          <a:xfrm>
            <a:off x="2915816" y="1916832"/>
            <a:ext cx="3802856" cy="353706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Destek eğitim uygulamasında amaç;</a:t>
            </a:r>
            <a:endParaRPr lang="tr-TR" dirty="0"/>
          </a:p>
        </p:txBody>
      </p:sp>
      <p:sp>
        <p:nvSpPr>
          <p:cNvPr id="3" name="2 İçerik Yer Tutucusu"/>
          <p:cNvSpPr>
            <a:spLocks noGrp="1"/>
          </p:cNvSpPr>
          <p:nvPr>
            <p:ph idx="1"/>
          </p:nvPr>
        </p:nvSpPr>
        <p:spPr/>
        <p:txBody>
          <a:bodyPr/>
          <a:lstStyle/>
          <a:p>
            <a:r>
              <a:rPr lang="tr-TR" dirty="0" smtClean="0"/>
              <a:t>Kaynaştırma öğrencisinin gereksinim duyduğu alan veya alanlarda destek sağlayarak öğrencinin </a:t>
            </a:r>
            <a:r>
              <a:rPr lang="tr-TR" dirty="0" smtClean="0">
                <a:solidFill>
                  <a:srgbClr val="FF0000"/>
                </a:solidFill>
              </a:rPr>
              <a:t>o dersle ilgili olarak başarabileceği en üst düzeye gelmesini sağlamaktır.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88640"/>
            <a:ext cx="7746064" cy="1656184"/>
          </a:xfrm>
        </p:spPr>
        <p:txBody>
          <a:bodyPr>
            <a:noAutofit/>
          </a:bodyPr>
          <a:lstStyle/>
          <a:p>
            <a:pPr algn="ctr"/>
            <a:r>
              <a:rPr lang="tr-TR" sz="2800" dirty="0" smtClean="0">
                <a:effectLst/>
              </a:rPr>
              <a:t>DESTEK EĞİTİM UYGULMASI ZORUNLU MUDUR?</a:t>
            </a:r>
            <a:br>
              <a:rPr lang="tr-TR" sz="2800" dirty="0" smtClean="0">
                <a:effectLst/>
              </a:rPr>
            </a:br>
            <a:endParaRPr lang="tr-TR" sz="2800" dirty="0">
              <a:effectLst/>
            </a:endParaRPr>
          </a:p>
        </p:txBody>
      </p:sp>
      <p:pic>
        <p:nvPicPr>
          <p:cNvPr id="4" name="3 İçerik Yer Tutucusu" descr="images.jpg"/>
          <p:cNvPicPr>
            <a:picLocks noGrp="1" noChangeAspect="1"/>
          </p:cNvPicPr>
          <p:nvPr>
            <p:ph idx="1"/>
          </p:nvPr>
        </p:nvPicPr>
        <p:blipFill>
          <a:blip r:embed="rId2" cstate="print"/>
          <a:stretch>
            <a:fillRect/>
          </a:stretch>
        </p:blipFill>
        <p:spPr>
          <a:xfrm>
            <a:off x="2012448" y="1772816"/>
            <a:ext cx="6664007" cy="4989957"/>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692696"/>
            <a:ext cx="7530040" cy="5555704"/>
          </a:xfrm>
        </p:spPr>
        <p:txBody>
          <a:bodyPr/>
          <a:lstStyle/>
          <a:p>
            <a:r>
              <a:rPr lang="tr-TR" dirty="0" smtClean="0"/>
              <a:t>MEB Özel Eğitim Hizmetleri Yönetmeliği gereğince, okul ve kurumlarda özel eğitime ihtiyacı olan öğrenciler ile üstün yetenekli öğrenciler için, </a:t>
            </a:r>
            <a:r>
              <a:rPr lang="tr-TR" b="1" i="1" dirty="0" smtClean="0"/>
              <a:t>Destek Eğitim Uygulaması zorunludur.</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Dikkat !</a:t>
            </a:r>
            <a:endParaRPr lang="tr-TR" dirty="0"/>
          </a:p>
        </p:txBody>
      </p:sp>
      <p:sp>
        <p:nvSpPr>
          <p:cNvPr id="3" name="2 İçerik Yer Tutucusu"/>
          <p:cNvSpPr>
            <a:spLocks noGrp="1"/>
          </p:cNvSpPr>
          <p:nvPr>
            <p:ph idx="1"/>
          </p:nvPr>
        </p:nvSpPr>
        <p:spPr/>
        <p:txBody>
          <a:bodyPr/>
          <a:lstStyle/>
          <a:p>
            <a:r>
              <a:rPr lang="tr-TR" b="1" dirty="0" smtClean="0"/>
              <a:t>İlgili öğrencilerin Rehberlik ve Araştırma Merkezlerince tanılanmış olması gerekir</a:t>
            </a:r>
            <a:r>
              <a:rPr lang="tr-TR" dirty="0" smtClean="0"/>
              <a:t>. </a:t>
            </a:r>
          </a:p>
          <a:p>
            <a:pPr>
              <a:buNone/>
            </a:pP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Destek eğitim uygulaması için,</a:t>
            </a:r>
            <a:endParaRPr lang="tr-TR" dirty="0"/>
          </a:p>
        </p:txBody>
      </p:sp>
      <p:sp>
        <p:nvSpPr>
          <p:cNvPr id="3" name="2 İçerik Yer Tutucusu"/>
          <p:cNvSpPr>
            <a:spLocks noGrp="1"/>
          </p:cNvSpPr>
          <p:nvPr>
            <p:ph idx="1"/>
          </p:nvPr>
        </p:nvSpPr>
        <p:spPr/>
        <p:txBody>
          <a:bodyPr>
            <a:normAutofit/>
          </a:bodyPr>
          <a:lstStyle/>
          <a:p>
            <a:pPr>
              <a:buNone/>
            </a:pPr>
            <a:endParaRPr lang="tr-TR" dirty="0" smtClean="0"/>
          </a:p>
          <a:p>
            <a:r>
              <a:rPr lang="tr-TR" dirty="0" smtClean="0"/>
              <a:t>Okuldan Destek Eğitim Uygulaması yapılacak ayrı bir derslik / oda yoksa; Gerektiğinde yönetici odaları, rehberlik servisi, kütüphane, öğretmenler odası, Okul Aile Birliği odası gibi mekanlar uygun bir planlama doğrultusunda Destek Eğitim uygulaması için  kullanılabilir.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252</TotalTime>
  <Words>1537</Words>
  <Application>Microsoft Office PowerPoint</Application>
  <PresentationFormat>Ekran Gösterisi (4:3)</PresentationFormat>
  <Paragraphs>159</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Gündönümü</vt:lpstr>
      <vt:lpstr>DESTEK EĞİTİM UYGULAMASI  </vt:lpstr>
      <vt:lpstr>DESTEK EĞİTİM UYGULAMASI </vt:lpstr>
      <vt:lpstr>DESTEK EĞİTİM UYGULAMASI </vt:lpstr>
      <vt:lpstr>DESTEK EĞİTİM UYGULAMASININ AMACI </vt:lpstr>
      <vt:lpstr>Destek eğitim uygulamasında amaç;</vt:lpstr>
      <vt:lpstr>DESTEK EĞİTİM UYGULMASI ZORUNLU MUDUR? </vt:lpstr>
      <vt:lpstr>PowerPoint Sunusu</vt:lpstr>
      <vt:lpstr>Dikkat !</vt:lpstr>
      <vt:lpstr>Destek eğitim uygulaması için,</vt:lpstr>
      <vt:lpstr>Destek Eğitim uygulaması için önemli olan; </vt:lpstr>
      <vt:lpstr>  DESTEK EĞİTİM UYGULAMASINDA KİMLER DERS VEREBİLİR? </vt:lpstr>
      <vt:lpstr>PowerPoint Sunusu</vt:lpstr>
      <vt:lpstr>Sınıf öğretmenleri  </vt:lpstr>
      <vt:lpstr>Branş öğretmeni,  </vt:lpstr>
      <vt:lpstr>DESTEK EĞİTİMİ İÇİN ÖDENECEK EK DERS </vt:lpstr>
      <vt:lpstr>PowerPoint Sunusu</vt:lpstr>
      <vt:lpstr>Okul yöneticileri</vt:lpstr>
      <vt:lpstr>Ek ders ücreti karşılığı çalışan</vt:lpstr>
      <vt:lpstr>Destek Eğitim de görev alacak öğretmen okul içinden temin edilemezse;  </vt:lpstr>
      <vt:lpstr>DESTEK EĞİTİM ODASINDA EĞİTİM DESTEĞİ ALAN ÖĞRENCİNİN BAŞARI DEĞERLENDİRMESİ </vt:lpstr>
      <vt:lpstr>OKULLARDA DESTEK ODASI NASIL AÇILIR? </vt:lpstr>
      <vt:lpstr>PowerPoint Sunusu</vt:lpstr>
      <vt:lpstr>  ÖĞRENCİNİN DESTEK EĞİTİM UYGULAMASINDA HANGİ DERSLERDEN DESTEK ALACAĞININ BELİRLENMESİ </vt:lpstr>
      <vt:lpstr>BİR ÖĞRENCİ HAFTADA KAÇ SAAT DESTEK EĞİTİM ALABİLİR? </vt:lpstr>
      <vt:lpstr>DESTEK EĞİTİM UYGULAMASINDA ÖĞRENCİLERE GRUP OLUŞTURULARAK EĞİTİM VERİLEBİLİR Mİ? </vt:lpstr>
      <vt:lpstr> DESTEK EĞİTİM UYGULAMASINDA ÖĞRENCİ HANGİ SAATLERDE DERS ALABİLİR? </vt:lpstr>
      <vt:lpstr>PowerPoint Sunusu</vt:lpstr>
      <vt:lpstr>PowerPoint Sunusu</vt:lpstr>
      <vt:lpstr>Dikkat !</vt:lpstr>
      <vt:lpstr>DESTEK EĞİTİM (ODASINDA) BULUNMASI GEREKEN MATERYALLER </vt:lpstr>
      <vt:lpstr>2-DESTEK EĞİTİM DEFTERİ </vt:lpstr>
      <vt:lpstr>3-ÜRÜN DOSYASI </vt:lpstr>
      <vt:lpstr>4-ARAÇ ve GEREÇLER </vt:lpstr>
      <vt:lpstr>DESTEK EĞİTİM DE DİKKAT EDİLECEK HUSUSLAR </vt:lpstr>
      <vt:lpstr>PowerPoint Sunusu</vt:lpstr>
      <vt:lpstr>DESTEK EĞİTİM ODASI HAFTALIK DERS PLANI (1 hafta boyunca hangi öğretmenin hangi öğrenciyle hangi derste çalışacağını gösterir)</vt:lpstr>
      <vt:lpstr>DESTEK EĞİTİM ODASI HAFTALIK DERS TAKİP ÇİZELGESİ ÖRNEĞİ</vt:lpstr>
      <vt:lpstr>DESTEK EĞİTİM HİZMETLERİ FAALİYET DÜZENLEME TABLOSU ÖRNEĞİ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UYGULAMSI</dc:title>
  <dc:creator>Nermin GONCA</dc:creator>
  <cp:lastModifiedBy>REYMEM</cp:lastModifiedBy>
  <cp:revision>9</cp:revision>
  <dcterms:created xsi:type="dcterms:W3CDTF">2015-11-02T11:12:48Z</dcterms:created>
  <dcterms:modified xsi:type="dcterms:W3CDTF">2015-12-06T06:12:19Z</dcterms:modified>
</cp:coreProperties>
</file>